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wmf" ContentType="image/x-wm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181" r:id="rId3"/>
    <p:sldId id="257" r:id="rId4"/>
    <p:sldId id="258" r:id="rId5"/>
    <p:sldId id="309" r:id="rId6"/>
    <p:sldId id="310" r:id="rId7"/>
    <p:sldId id="311" r:id="rId8"/>
    <p:sldId id="312" r:id="rId9"/>
    <p:sldId id="331" r:id="rId10"/>
    <p:sldId id="2182" r:id="rId11"/>
    <p:sldId id="2183" r:id="rId12"/>
    <p:sldId id="313" r:id="rId13"/>
    <p:sldId id="314" r:id="rId14"/>
    <p:sldId id="2188" r:id="rId15"/>
    <p:sldId id="2186" r:id="rId16"/>
    <p:sldId id="316" r:id="rId17"/>
    <p:sldId id="317" r:id="rId18"/>
    <p:sldId id="318" r:id="rId19"/>
    <p:sldId id="2187" r:id="rId20"/>
    <p:sldId id="2189" r:id="rId21"/>
    <p:sldId id="2190" r:id="rId22"/>
    <p:sldId id="2191" r:id="rId23"/>
    <p:sldId id="2192" r:id="rId24"/>
    <p:sldId id="319" r:id="rId25"/>
    <p:sldId id="2185" r:id="rId26"/>
    <p:sldId id="320" r:id="rId27"/>
    <p:sldId id="321" r:id="rId28"/>
    <p:sldId id="322" r:id="rId29"/>
    <p:sldId id="323" r:id="rId30"/>
    <p:sldId id="324" r:id="rId31"/>
    <p:sldId id="325" r:id="rId32"/>
    <p:sldId id="326" r:id="rId33"/>
    <p:sldId id="327" r:id="rId34"/>
    <p:sldId id="328" r:id="rId35"/>
    <p:sldId id="329" r:id="rId36"/>
    <p:sldId id="330" r:id="rId37"/>
    <p:sldId id="275" r:id="rId39"/>
  </p:sldIdLst>
  <p:sldSz cx="12192000" cy="6858000"/>
  <p:notesSz cx="6858000" cy="9144000"/>
  <p:custDataLst>
    <p:tags r:id="rId43"/>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5" userDrawn="1">
          <p15:clr>
            <a:srgbClr val="A4A3A4"/>
          </p15:clr>
        </p15:guide>
        <p15:guide id="2" pos="3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0000FF"/>
    <a:srgbClr val="808080"/>
    <a:srgbClr val="2B166E"/>
    <a:srgbClr val="692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449"/>
    <p:restoredTop sz="94660"/>
  </p:normalViewPr>
  <p:slideViewPr>
    <p:cSldViewPr showGuides="1">
      <p:cViewPr varScale="1">
        <p:scale>
          <a:sx n="59" d="100"/>
          <a:sy n="59" d="100"/>
        </p:scale>
        <p:origin x="836" y="84"/>
      </p:cViewPr>
      <p:guideLst>
        <p:guide orient="horz" pos="2195"/>
        <p:guide pos="38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F720B16-97FC-4A3A-86C1-0ADC7AE3A53D}"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47F0C3C6-A37B-4440-8B53-558442AD7A00}"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幻灯片图像占位符 1"/>
          <p:cNvSpPr>
            <a:spLocks noGrp="1" noRot="1" noChangeAspect="1" noTextEdit="1"/>
          </p:cNvSpPr>
          <p:nvPr>
            <p:ph type="sldImg"/>
          </p:nvPr>
        </p:nvSpPr>
        <p:spPr>
          <a:ln>
            <a:solidFill>
              <a:srgbClr val="000000">
                <a:alpha val="100000"/>
              </a:srgbClr>
            </a:solidFill>
            <a:miter lim="800000"/>
          </a:ln>
        </p:spPr>
      </p:sp>
      <p:sp>
        <p:nvSpPr>
          <p:cNvPr id="39939"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ea typeface="宋体" panose="02010600030101010101" pitchFamily="2" charset="-122"/>
            </a:endParaRPr>
          </a:p>
        </p:txBody>
      </p:sp>
      <p:sp>
        <p:nvSpPr>
          <p:cNvPr id="399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74" name="Rectangle 2"/>
          <p:cNvSpPr>
            <a:spLocks noGrp="1" noChangeArrowheads="1"/>
          </p:cNvSpPr>
          <p:nvPr>
            <p:ph type="ctrTitle"/>
          </p:nvPr>
        </p:nvSpPr>
        <p:spPr>
          <a:xfrm>
            <a:off x="1559496" y="1772816"/>
            <a:ext cx="9855200" cy="914400"/>
          </a:xfrm>
        </p:spPr>
        <p:txBody>
          <a:bodyPr/>
          <a:lstStyle>
            <a:lvl1pPr algn="ctr">
              <a:defRPr sz="4000" u="sng"/>
            </a:lvl1pPr>
          </a:lstStyle>
          <a:p>
            <a:r>
              <a:rPr lang="zh-CN" altLang="en-US"/>
              <a:t>单击此处编辑母版标题样式</a:t>
            </a:r>
            <a:endParaRPr lang="en-US" altLang="zh-CN"/>
          </a:p>
        </p:txBody>
      </p:sp>
      <p:sp>
        <p:nvSpPr>
          <p:cNvPr id="3075" name="Rectangle 3"/>
          <p:cNvSpPr>
            <a:spLocks noGrp="1" noChangeArrowheads="1"/>
          </p:cNvSpPr>
          <p:nvPr>
            <p:ph type="subTitle" idx="1"/>
          </p:nvPr>
        </p:nvSpPr>
        <p:spPr bwMode="white">
          <a:xfrm>
            <a:off x="1930400" y="2743200"/>
            <a:ext cx="9855200" cy="533400"/>
          </a:xfrm>
        </p:spPr>
        <p:txBody>
          <a:bodyPr/>
          <a:lstStyle>
            <a:lvl1pPr marL="0" indent="0" algn="ctr">
              <a:buFont typeface="Wingdings" panose="05000000000000000000" pitchFamily="2" charset="2"/>
              <a:buNone/>
              <a:defRPr sz="2400">
                <a:solidFill>
                  <a:schemeClr val="bg2"/>
                </a:solidFill>
              </a:defRPr>
            </a:lvl1pPr>
          </a:lstStyle>
          <a:p>
            <a:r>
              <a:rPr lang="zh-CN" altLang="en-US"/>
              <a:t>单击此处编辑母版副标题样式</a:t>
            </a:r>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12200" y="152400"/>
            <a:ext cx="2768600" cy="61722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06400" y="152400"/>
            <a:ext cx="8102600" cy="61722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6400" y="152401"/>
            <a:ext cx="9448800" cy="563563"/>
          </a:xfrm>
        </p:spPr>
        <p:txBody>
          <a:bodyPr/>
          <a:lstStyle/>
          <a:p>
            <a:r>
              <a:rPr lang="zh-CN" altLang="en-US"/>
              <a:t>单击此处编辑母版标题样式</a:t>
            </a:r>
            <a:endParaRPr lang="zh-CN" altLang="en-US"/>
          </a:p>
        </p:txBody>
      </p:sp>
      <p:sp>
        <p:nvSpPr>
          <p:cNvPr id="3" name="表格占位符 2"/>
          <p:cNvSpPr>
            <a:spLocks noGrp="1"/>
          </p:cNvSpPr>
          <p:nvPr>
            <p:ph type="tbl" idx="1" hasCustomPrompt="1"/>
          </p:nvPr>
        </p:nvSpPr>
        <p:spPr>
          <a:xfrm>
            <a:off x="609600" y="990600"/>
            <a:ext cx="10871200" cy="5334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a:ln>
                  <a:noFill/>
                </a:ln>
                <a:solidFill>
                  <a:schemeClr val="accent1"/>
                </a:solidFill>
                <a:effectLst/>
                <a:uLnTx/>
                <a:uFillTx/>
                <a:latin typeface="+mn-lt"/>
                <a:ea typeface="+mn-ea"/>
                <a:cs typeface="+mn-cs"/>
              </a:rPr>
              <a:t>单击图标添加表格</a:t>
            </a:r>
            <a:endParaRPr kumimoji="0" lang="zh-CN" altLang="en-US" sz="2800" b="1" i="0" u="none" strike="noStrike" kern="0" cap="none" spc="0" normalizeH="0" baseline="0" noProof="0">
              <a:ln>
                <a:noFill/>
              </a:ln>
              <a:solidFill>
                <a:schemeClr val="accent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767408" y="994621"/>
            <a:ext cx="10871200" cy="5334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990600"/>
            <a:ext cx="53340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46800" y="990600"/>
            <a:ext cx="53340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3200" b="1" i="0" u="none" strike="noStrike" kern="0" cap="none" spc="0" normalizeH="0" baseline="0" noProof="0">
                <a:ln>
                  <a:noFill/>
                </a:ln>
                <a:solidFill>
                  <a:schemeClr val="accent1"/>
                </a:solidFill>
                <a:effectLst/>
                <a:uLnTx/>
                <a:uFillTx/>
                <a:latin typeface="+mn-lt"/>
                <a:ea typeface="+mn-ea"/>
                <a:cs typeface="+mn-cs"/>
              </a:rPr>
              <a:t>单击图标添加图片</a:t>
            </a:r>
            <a:endParaRPr kumimoji="0" lang="zh-CN" altLang="en-US" sz="3200" b="1" i="0" u="none" strike="noStrike" kern="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48" descr="Narrow horizontal"/>
          <p:cNvSpPr>
            <a:spLocks noChangeArrowheads="1"/>
          </p:cNvSpPr>
          <p:nvPr/>
        </p:nvSpPr>
        <p:spPr bwMode="auto">
          <a:xfrm>
            <a:off x="0" y="0"/>
            <a:ext cx="10015538" cy="762000"/>
          </a:xfrm>
          <a:prstGeom prst="rect">
            <a:avLst/>
          </a:prstGeom>
          <a:blipFill dpi="0" rotWithShape="0">
            <a:blip r:embed="rId13"/>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Rectangle 44"/>
          <p:cNvSpPr>
            <a:spLocks noChangeArrowheads="1"/>
          </p:cNvSpPr>
          <p:nvPr/>
        </p:nvSpPr>
        <p:spPr bwMode="auto">
          <a:xfrm>
            <a:off x="10058400" y="-17462"/>
            <a:ext cx="2159000" cy="7953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8" name="Rectangle 46"/>
          <p:cNvSpPr>
            <a:spLocks noChangeArrowheads="1"/>
          </p:cNvSpPr>
          <p:nvPr/>
        </p:nvSpPr>
        <p:spPr bwMode="gray">
          <a:xfrm>
            <a:off x="0" y="765175"/>
            <a:ext cx="12192000" cy="714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3"/>
          <p:cNvSpPr>
            <a:spLocks noGrp="1"/>
          </p:cNvSpPr>
          <p:nvPr>
            <p:ph type="body" idx="1"/>
          </p:nvPr>
        </p:nvSpPr>
        <p:spPr>
          <a:xfrm>
            <a:off x="3175" y="2420938"/>
            <a:ext cx="10871200" cy="5334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2" name="Rectangle 4"/>
          <p:cNvSpPr>
            <a:spLocks noGrp="1" noChangeArrowheads="1"/>
          </p:cNvSpPr>
          <p:nvPr>
            <p:ph type="dt" sz="half" idx="2"/>
          </p:nvPr>
        </p:nvSpPr>
        <p:spPr bwMode="auto">
          <a:xfrm>
            <a:off x="8331200" y="6553200"/>
            <a:ext cx="3454400" cy="3048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000" b="1">
                <a:latin typeface="+mn-lt"/>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Rectangle 5"/>
          <p:cNvSpPr>
            <a:spLocks noGrp="1" noChangeArrowheads="1"/>
          </p:cNvSpPr>
          <p:nvPr>
            <p:ph type="ftr" sz="quarter" idx="3"/>
          </p:nvPr>
        </p:nvSpPr>
        <p:spPr bwMode="auto">
          <a:xfrm>
            <a:off x="10058400" y="152400"/>
            <a:ext cx="2133600" cy="5334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1">
                <a:solidFill>
                  <a:schemeClr val="bg1"/>
                </a:solidFill>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4368800" y="6565900"/>
            <a:ext cx="2844800" cy="2921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1" smtClean="0">
                <a:latin typeface="Verdan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96414842-23B1-4710-BDDA-9A6F14B041CB}" type="slidenum">
              <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1"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033" name="Rectangle 2"/>
          <p:cNvSpPr>
            <a:spLocks noGrp="1"/>
          </p:cNvSpPr>
          <p:nvPr>
            <p:ph type="title"/>
          </p:nvPr>
        </p:nvSpPr>
        <p:spPr>
          <a:xfrm>
            <a:off x="406400" y="152400"/>
            <a:ext cx="9448800" cy="563563"/>
          </a:xfrm>
          <a:prstGeom prst="rect">
            <a:avLst/>
          </a:prstGeom>
          <a:noFill/>
          <a:ln w="9525">
            <a:noFill/>
          </a:ln>
        </p:spPr>
        <p:txBody>
          <a:bodyPr anchor="ctr" anchorCtr="0"/>
          <a:p>
            <a:pPr lvl="0"/>
            <a:r>
              <a:rPr lang="zh-CN" altLang="en-US" dirty="0"/>
              <a:t>单击此处编辑母版标题样式</a:t>
            </a:r>
            <a:endParaRPr lang="en-US" altLang="zh-CN" dirty="0"/>
          </a:p>
        </p:txBody>
      </p:sp>
      <p:sp>
        <p:nvSpPr>
          <p:cNvPr id="1034" name="Line 47"/>
          <p:cNvSpPr/>
          <p:nvPr/>
        </p:nvSpPr>
        <p:spPr>
          <a:xfrm>
            <a:off x="623888" y="6526213"/>
            <a:ext cx="11136312" cy="0"/>
          </a:xfrm>
          <a:prstGeom prst="line">
            <a:avLst/>
          </a:prstGeom>
          <a:ln w="9525" cap="flat" cmpd="sng">
            <a:solidFill>
              <a:schemeClr val="tx1"/>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ftr="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Verdana" panose="020B0604030504040204" pitchFamily="34" charset="0"/>
        </a:defRPr>
      </a:lvl2pPr>
      <a:lvl3pPr algn="l" rtl="0" eaLnBrk="0" fontAlgn="base" hangingPunct="0">
        <a:spcBef>
          <a:spcPct val="0"/>
        </a:spcBef>
        <a:spcAft>
          <a:spcPct val="0"/>
        </a:spcAft>
        <a:defRPr sz="3200" b="1">
          <a:solidFill>
            <a:schemeClr val="bg1"/>
          </a:solidFill>
          <a:latin typeface="Verdana" panose="020B0604030504040204" pitchFamily="34" charset="0"/>
        </a:defRPr>
      </a:lvl3pPr>
      <a:lvl4pPr algn="l" rtl="0" eaLnBrk="0" fontAlgn="base" hangingPunct="0">
        <a:spcBef>
          <a:spcPct val="0"/>
        </a:spcBef>
        <a:spcAft>
          <a:spcPct val="0"/>
        </a:spcAft>
        <a:defRPr sz="3200" b="1">
          <a:solidFill>
            <a:schemeClr val="bg1"/>
          </a:solidFill>
          <a:latin typeface="Verdana" panose="020B0604030504040204" pitchFamily="34" charset="0"/>
        </a:defRPr>
      </a:lvl4pPr>
      <a:lvl5pPr algn="l" rtl="0" eaLnBrk="0" fontAlgn="base" hangingPunct="0">
        <a:spcBef>
          <a:spcPct val="0"/>
        </a:spcBef>
        <a:spcAft>
          <a:spcPct val="0"/>
        </a:spcAft>
        <a:defRPr sz="3200" b="1">
          <a:solidFill>
            <a:schemeClr val="bg1"/>
          </a:solidFill>
          <a:latin typeface="Verdana" panose="020B0604030504040204" pitchFamily="34" charset="0"/>
        </a:defRPr>
      </a:lvl5pPr>
      <a:lvl6pPr marL="457200" algn="l" rtl="0" eaLnBrk="1" fontAlgn="base" hangingPunct="1">
        <a:spcBef>
          <a:spcPct val="0"/>
        </a:spcBef>
        <a:spcAft>
          <a:spcPct val="0"/>
        </a:spcAft>
        <a:defRPr sz="3200" b="1">
          <a:solidFill>
            <a:schemeClr val="bg1"/>
          </a:solidFill>
          <a:latin typeface="Verdana" panose="020B0604030504040204" pitchFamily="34" charset="0"/>
        </a:defRPr>
      </a:lvl6pPr>
      <a:lvl7pPr marL="914400" algn="l" rtl="0" eaLnBrk="1" fontAlgn="base" hangingPunct="1">
        <a:spcBef>
          <a:spcPct val="0"/>
        </a:spcBef>
        <a:spcAft>
          <a:spcPct val="0"/>
        </a:spcAft>
        <a:defRPr sz="3200" b="1">
          <a:solidFill>
            <a:schemeClr val="bg1"/>
          </a:solidFill>
          <a:latin typeface="Verdana" panose="020B0604030504040204" pitchFamily="34" charset="0"/>
        </a:defRPr>
      </a:lvl7pPr>
      <a:lvl8pPr marL="1371600" algn="l" rtl="0" eaLnBrk="1" fontAlgn="base" hangingPunct="1">
        <a:spcBef>
          <a:spcPct val="0"/>
        </a:spcBef>
        <a:spcAft>
          <a:spcPct val="0"/>
        </a:spcAft>
        <a:defRPr sz="3200" b="1">
          <a:solidFill>
            <a:schemeClr val="bg1"/>
          </a:solidFill>
          <a:latin typeface="Verdana" panose="020B0604030504040204" pitchFamily="34" charset="0"/>
        </a:defRPr>
      </a:lvl8pPr>
      <a:lvl9pPr marL="1828800" algn="l" rtl="0" eaLnBrk="1" fontAlgn="base" hangingPunct="1">
        <a:spcBef>
          <a:spcPct val="0"/>
        </a:spcBef>
        <a:spcAft>
          <a:spcPct val="0"/>
        </a:spcAft>
        <a:defRPr sz="3200" b="1">
          <a:solidFill>
            <a:schemeClr val="bg1"/>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https://www.bilibili.com/video/BV1Wz4y1d7wb?spm_id_from=333.337.search-card.all.click"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23.xml"/><Relationship Id="rId2" Type="http://schemas.openxmlformats.org/officeDocument/2006/relationships/slide" Target="slide11.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bilibili.com/video/BV1M5411j7Rw?spm_id_from=333.337.search-card.all.click" TargetMode="Externa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1.x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hyperlink" Target="https://blog.csdn.net/weixin_57109262/article/details/123427730" TargetMode="External"/><Relationship Id="rId1" Type="http://schemas.openxmlformats.org/officeDocument/2006/relationships/hyperlink" Target="https://zhuanlan.zhihu.com/p/7766945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GIF"/><Relationship Id="rId1" Type="http://schemas.openxmlformats.org/officeDocument/2006/relationships/image" Target="../media/image6.GI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底"/>
          <p:cNvPicPr>
            <a:picLocks noChangeAspect="1"/>
          </p:cNvPicPr>
          <p:nvPr/>
        </p:nvPicPr>
        <p:blipFill>
          <a:blip r:embed="rId1" cstate="print">
            <a:duotone>
              <a:schemeClr val="accent1">
                <a:shade val="45000"/>
                <a:satMod val="135000"/>
              </a:schemeClr>
              <a:prstClr val="white"/>
            </a:duotone>
          </a:blip>
          <a:srcRect t="22573" b="12866"/>
          <a:stretch>
            <a:fillRect/>
          </a:stretch>
        </p:blipFill>
        <p:spPr>
          <a:xfrm>
            <a:off x="766" y="1178560"/>
            <a:ext cx="12191234" cy="2732405"/>
          </a:xfrm>
          <a:prstGeom prst="rect">
            <a:avLst/>
          </a:prstGeom>
        </p:spPr>
      </p:pic>
      <p:sp>
        <p:nvSpPr>
          <p:cNvPr id="12" name="矩形 11"/>
          <p:cNvSpPr/>
          <p:nvPr/>
        </p:nvSpPr>
        <p:spPr>
          <a:xfrm>
            <a:off x="0" y="1077913"/>
            <a:ext cx="12192000" cy="1000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0" y="3911600"/>
            <a:ext cx="12192000" cy="1000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1" name="TextBox 21"/>
          <p:cNvSpPr txBox="1"/>
          <p:nvPr/>
        </p:nvSpPr>
        <p:spPr>
          <a:xfrm>
            <a:off x="263525" y="1482725"/>
            <a:ext cx="11736388" cy="20018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eaLnBrk="1" hangingPunct="1">
              <a:lnSpc>
                <a:spcPct val="120000"/>
              </a:lnSpc>
              <a:spcBef>
                <a:spcPct val="0"/>
              </a:spcBef>
              <a:buClrTx/>
              <a:buFontTx/>
              <a:buNone/>
            </a:pPr>
            <a:r>
              <a:rPr lang="zh-CN" altLang="en-US" sz="5400" dirty="0">
                <a:solidFill>
                  <a:srgbClr val="071F65"/>
                </a:solidFill>
                <a:latin typeface="微软雅黑" panose="020B0503020204020204" pitchFamily="34" charset="-122"/>
                <a:ea typeface="微软雅黑" panose="020B0503020204020204" pitchFamily="34" charset="-122"/>
              </a:rPr>
              <a:t> </a:t>
            </a:r>
            <a:r>
              <a:rPr lang="zh-CN" altLang="en-US" sz="5400" dirty="0">
                <a:solidFill>
                  <a:schemeClr val="bg1"/>
                </a:solidFill>
                <a:latin typeface="微软雅黑" panose="020B0503020204020204" pitchFamily="34" charset="-122"/>
                <a:ea typeface="微软雅黑" panose="020B0503020204020204" pitchFamily="34" charset="-122"/>
              </a:rPr>
              <a:t>计   算   智   能</a:t>
            </a:r>
            <a:endParaRPr lang="en-US" altLang="zh-CN" sz="5400" dirty="0">
              <a:solidFill>
                <a:schemeClr val="bg1"/>
              </a:solidFill>
              <a:latin typeface="微软雅黑" panose="020B0503020204020204" pitchFamily="34" charset="-122"/>
              <a:ea typeface="微软雅黑" panose="020B0503020204020204" pitchFamily="34" charset="-122"/>
            </a:endParaRPr>
          </a:p>
          <a:p>
            <a:pPr marL="0" lvl="0" indent="0" algn="ctr" eaLnBrk="1" hangingPunct="1">
              <a:lnSpc>
                <a:spcPct val="120000"/>
              </a:lnSpc>
              <a:spcBef>
                <a:spcPct val="0"/>
              </a:spcBef>
              <a:buClrTx/>
              <a:buFontTx/>
              <a:buNone/>
            </a:pPr>
            <a:r>
              <a:rPr lang="en-US" altLang="zh-CN" sz="5400" dirty="0">
                <a:solidFill>
                  <a:schemeClr val="bg1"/>
                </a:solidFill>
                <a:latin typeface="微软雅黑" panose="020B0503020204020204" pitchFamily="34" charset="-122"/>
                <a:ea typeface="微软雅黑" panose="020B0503020204020204" pitchFamily="34" charset="-122"/>
              </a:rPr>
              <a:t>Computational Intelligence</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6" name="TextBox 27"/>
          <p:cNvSpPr txBox="1"/>
          <p:nvPr/>
        </p:nvSpPr>
        <p:spPr>
          <a:xfrm>
            <a:off x="2657475" y="4295775"/>
            <a:ext cx="7094538" cy="922020"/>
          </a:xfrm>
          <a:prstGeom prst="rect">
            <a:avLst/>
          </a:prstGeom>
          <a:noFill/>
        </p:spPr>
        <p:txBody>
          <a:bodyPr>
            <a:spAutoFit/>
          </a:bodyPr>
          <a:lstStyle/>
          <a:p>
            <a:pPr marR="0" algn="ctr" defTabSz="914400" eaLnBrk="1" hangingPunct="1">
              <a:lnSpc>
                <a:spcPct val="150000"/>
              </a:lnSpc>
              <a:buClrTx/>
              <a:buSzTx/>
              <a:buFontTx/>
              <a:buNone/>
              <a:defRPr/>
            </a:pPr>
            <a:r>
              <a:rPr kumimoji="0" lang="zh-CN" altLang="en-US" sz="3600" b="1" kern="1200" cap="none" spc="0" normalizeH="0" baseline="0" noProof="0" dirty="0">
                <a:solidFill>
                  <a:schemeClr val="accent1">
                    <a:lumMod val="75000"/>
                  </a:schemeClr>
                </a:solidFill>
                <a:latin typeface="微软雅黑" panose="020B0503020204020204" pitchFamily="34" charset="-122"/>
                <a:ea typeface="微软雅黑" panose="020B0503020204020204" pitchFamily="34" charset="-122"/>
                <a:cs typeface="+mn-cs"/>
              </a:rPr>
              <a:t>计算机与通信工程学院</a:t>
            </a:r>
            <a:endParaRPr kumimoji="0" lang="en-US" altLang="zh-CN" sz="3600" b="1" kern="1200" cap="none" spc="0" normalizeH="0" baseline="0" noProof="0" dirty="0">
              <a:solidFill>
                <a:schemeClr val="accent1">
                  <a:lumMod val="7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p:transition spd="slow" advTm="491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txBox="1">
            <a:spLocks noGrp="1"/>
          </p:cNvSpPr>
          <p:nvPr>
            <p:ph type="ftr" sz="quarter" idx="11"/>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4" name="矩形 3"/>
          <p:cNvSpPr/>
          <p:nvPr/>
        </p:nvSpPr>
        <p:spPr>
          <a:xfrm>
            <a:off x="982663" y="2235200"/>
            <a:ext cx="10009188" cy="156845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当问题规模</a:t>
            </a:r>
            <a:r>
              <a:rPr kumimoji="0" lang="en-US" altLang="zh-CN" sz="3200" b="0" i="1"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n</a:t>
            </a:r>
            <a:r>
              <a:rPr kumimoji="0" lang="zh-CN" altLang="en-US" sz="32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比较大时，用枚举方法所需时间太大，我们借助智能优化计算方法，可以在合理的时间内求解得到令人满意的解，从而满足实践的需要</a:t>
            </a:r>
            <a:endParaRPr kumimoji="0" lang="zh-CN" altLang="en-US" sz="3200" b="0"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1.2.1 </a:t>
            </a:r>
            <a:r>
              <a:rPr lang="zh-CN" altLang="en-US" sz="3800" dirty="0">
                <a:ea typeface="宋体" panose="02010600030101010101" pitchFamily="2" charset="-122"/>
              </a:rPr>
              <a:t>计算复杂性</a:t>
            </a:r>
            <a:endParaRPr lang="en-US" altLang="zh-CN" sz="3800" dirty="0">
              <a:ea typeface="宋体" panose="02010600030101010101" pitchFamily="2" charset="-122"/>
            </a:endParaRPr>
          </a:p>
        </p:txBody>
      </p:sp>
      <p:sp>
        <p:nvSpPr>
          <p:cNvPr id="14339"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4340"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4341"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0246" name="内容占位符 6"/>
          <p:cNvSpPr>
            <a:spLocks noGrp="1"/>
          </p:cNvSpPr>
          <p:nvPr>
            <p:ph idx="1"/>
          </p:nvPr>
        </p:nvSpPr>
        <p:spPr>
          <a:xfrm>
            <a:off x="839788" y="836613"/>
            <a:ext cx="9574213" cy="533400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rPr>
              <a:t>计算复杂性（</a:t>
            </a:r>
            <a:r>
              <a:rPr kumimoji="0" lang="en-US" altLang="zh-CN"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rPr>
              <a:t>Computational Complexity</a:t>
            </a:r>
            <a:r>
              <a:rPr kumimoji="0" lang="zh-CN" altLang="en-US"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rPr>
              <a:t>）</a:t>
            </a:r>
            <a:endParaRPr kumimoji="0" lang="en-US" altLang="zh-CN"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endParaRPr>
          </a:p>
          <a:p>
            <a:pPr marL="0" marR="0" lvl="0" indent="0" algn="l" defTabSz="914400" rtl="0" eaLnBrk="0" fontAlgn="base" latinLnBrk="0" hangingPunct="0">
              <a:lnSpc>
                <a:spcPct val="150000"/>
              </a:lnSpc>
              <a:spcBef>
                <a:spcPct val="20000"/>
              </a:spcBef>
              <a:spcAft>
                <a:spcPct val="0"/>
              </a:spcAft>
              <a:buClr>
                <a:schemeClr val="hlink"/>
              </a:buClr>
              <a:buSzTx/>
              <a:buFont typeface="Wingdings" panose="05000000000000000000" pitchFamily="2" charset="2"/>
              <a:buNone/>
              <a:defRPr/>
            </a:pPr>
            <a:r>
              <a:rPr kumimoji="0" lang="en-US" altLang="zh-CN"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sym typeface="Wingdings" panose="05000000000000000000" pitchFamily="2" charset="2"/>
              </a:rPr>
              <a:t></a:t>
            </a:r>
            <a:r>
              <a:rPr kumimoji="0" lang="zh-CN" altLang="en-US"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sym typeface="Wingdings" panose="05000000000000000000" pitchFamily="2" charset="2"/>
              </a:rPr>
              <a:t>描述求解</a:t>
            </a:r>
            <a:r>
              <a:rPr kumimoji="0" lang="zh-CN" altLang="en-US"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rPr>
              <a:t>问题的难易程度或者算法的执行效率</a:t>
            </a:r>
            <a:endParaRPr kumimoji="0" lang="en-US" altLang="zh-CN"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rPr>
              <a:t>对于算法的计算复杂性，我们一般很容易进行判断，例如使用蛮力法去枚举旅行商问题或者</a:t>
            </a:r>
            <a:r>
              <a:rPr kumimoji="0" lang="en-US" altLang="zh-CN"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rPr>
              <a:t>0-1</a:t>
            </a:r>
            <a:r>
              <a:rPr kumimoji="0" lang="zh-CN" altLang="en-US"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rPr>
              <a:t>背包问题的算法，就是具有指数计算复杂性的算法</a:t>
            </a:r>
            <a:endParaRPr kumimoji="0" lang="en-US" altLang="zh-CN"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chemeClr val="hlink"/>
              </a:buClr>
              <a:buSzTx/>
              <a:buFont typeface="Wingdings" panose="05000000000000000000" pitchFamily="2" charset="2"/>
              <a:buChar char="v"/>
              <a:defRPr/>
            </a:pPr>
            <a:r>
              <a:rPr kumimoji="0" lang="zh-CN" altLang="en-US"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rPr>
              <a:t>对于某问题的计算复杂性进行判断却不是一件简单的事情</a:t>
            </a:r>
            <a:endParaRPr kumimoji="0" lang="en-US" altLang="zh-CN"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chemeClr val="hlink"/>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1.2.1 </a:t>
            </a:r>
            <a:r>
              <a:rPr lang="zh-CN" altLang="en-US" sz="3800" dirty="0">
                <a:ea typeface="宋体" panose="02010600030101010101" pitchFamily="2" charset="-122"/>
              </a:rPr>
              <a:t>计算复杂性</a:t>
            </a:r>
            <a:endParaRPr lang="en-US" altLang="zh-CN" sz="3800" dirty="0">
              <a:ea typeface="宋体" panose="02010600030101010101" pitchFamily="2" charset="-122"/>
            </a:endParaRPr>
          </a:p>
        </p:txBody>
      </p:sp>
      <p:sp>
        <p:nvSpPr>
          <p:cNvPr id="15363"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5364"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5365"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5366" name="内容占位符 6"/>
          <p:cNvSpPr>
            <a:spLocks noGrp="1"/>
          </p:cNvSpPr>
          <p:nvPr>
            <p:ph idx="1"/>
          </p:nvPr>
        </p:nvSpPr>
        <p:spPr>
          <a:xfrm>
            <a:off x="1200150" y="836613"/>
            <a:ext cx="9213850" cy="5868987"/>
          </a:xfrm>
          <a:ln/>
        </p:spPr>
        <p:txBody>
          <a:bodyPr vert="horz" wrap="square" lIns="91440" tIns="45720" rIns="91440" bIns="45720" anchor="t" anchorCtr="0"/>
          <a:p>
            <a:pPr>
              <a:lnSpc>
                <a:spcPct val="150000"/>
              </a:lnSpc>
            </a:pPr>
            <a:r>
              <a:rPr lang="zh-CN" altLang="en-US" sz="2400" dirty="0">
                <a:ea typeface="宋体" panose="02010600030101010101" pitchFamily="2" charset="-122"/>
              </a:rPr>
              <a:t>问题的计算复杂性是问题规模的函数，故需要首先定义问题的规模</a:t>
            </a:r>
            <a:endParaRPr lang="zh-CN" altLang="en-US" sz="2400" dirty="0">
              <a:ea typeface="宋体" panose="02010600030101010101" pitchFamily="2" charset="-122"/>
            </a:endParaRPr>
          </a:p>
          <a:p>
            <a:pPr>
              <a:lnSpc>
                <a:spcPct val="150000"/>
              </a:lnSpc>
            </a:pPr>
            <a:r>
              <a:rPr lang="zh-CN" altLang="en-US" sz="2400" dirty="0">
                <a:ea typeface="宋体" panose="02010600030101010101" pitchFamily="2" charset="-122"/>
              </a:rPr>
              <a:t>例如对于矩阵运算，矩阵的阶数可被定义为问题的规模</a:t>
            </a:r>
            <a:endParaRPr lang="zh-CN" altLang="en-US" sz="2400" dirty="0">
              <a:ea typeface="宋体" panose="02010600030101010101" pitchFamily="2" charset="-122"/>
            </a:endParaRPr>
          </a:p>
          <a:p>
            <a:pPr lvl="1">
              <a:lnSpc>
                <a:spcPct val="150000"/>
              </a:lnSpc>
            </a:pPr>
            <a:r>
              <a:rPr lang="zh-CN" altLang="en-US" sz="2000" b="1" dirty="0">
                <a:ea typeface="宋体" panose="02010600030101010101" pitchFamily="2" charset="-122"/>
              </a:rPr>
              <a:t>如果求解一个问题需要的运算次数或步骤数是问题规模</a:t>
            </a:r>
            <a:r>
              <a:rPr lang="en-US" altLang="zh-CN" sz="2000" b="1" i="1" dirty="0">
                <a:ea typeface="宋体" panose="02010600030101010101" pitchFamily="2" charset="-122"/>
              </a:rPr>
              <a:t>n</a:t>
            </a:r>
            <a:r>
              <a:rPr lang="zh-CN" altLang="en-US" sz="2000" b="1" dirty="0">
                <a:ea typeface="宋体" panose="02010600030101010101" pitchFamily="2" charset="-122"/>
              </a:rPr>
              <a:t>的指数函数，则称该问题有指数时间复杂性</a:t>
            </a:r>
            <a:endParaRPr lang="zh-CN" altLang="en-US" sz="2000" b="1" dirty="0">
              <a:ea typeface="宋体" panose="02010600030101010101" pitchFamily="2" charset="-122"/>
            </a:endParaRPr>
          </a:p>
          <a:p>
            <a:pPr lvl="1">
              <a:lnSpc>
                <a:spcPct val="150000"/>
              </a:lnSpc>
            </a:pPr>
            <a:r>
              <a:rPr lang="zh-CN" altLang="en-US" sz="2000" b="1" dirty="0">
                <a:ea typeface="宋体" panose="02010600030101010101" pitchFamily="2" charset="-122"/>
              </a:rPr>
              <a:t>如果所需的运算次数是</a:t>
            </a:r>
            <a:r>
              <a:rPr lang="en-US" altLang="zh-CN" sz="2000" b="1" i="1" dirty="0">
                <a:ea typeface="宋体" panose="02010600030101010101" pitchFamily="2" charset="-122"/>
              </a:rPr>
              <a:t>n</a:t>
            </a:r>
            <a:r>
              <a:rPr lang="zh-CN" altLang="en-US" sz="2000" b="1" dirty="0">
                <a:ea typeface="宋体" panose="02010600030101010101" pitchFamily="2" charset="-122"/>
              </a:rPr>
              <a:t>的多项式函数，则称它有多项式时间复杂性</a:t>
            </a:r>
            <a:endParaRPr lang="zh-CN" altLang="en-US" sz="2000" b="1" dirty="0">
              <a:ea typeface="宋体" panose="02010600030101010101" pitchFamily="2" charset="-122"/>
            </a:endParaRPr>
          </a:p>
          <a:p>
            <a:pPr>
              <a:lnSpc>
                <a:spcPct val="150000"/>
              </a:lnSpc>
            </a:pPr>
            <a:r>
              <a:rPr lang="zh-CN" altLang="en-US" sz="2400" dirty="0">
                <a:ea typeface="宋体" panose="02010600030101010101" pitchFamily="2" charset="-122"/>
              </a:rPr>
              <a:t>对于某个具体问题，其复杂性上界是已知求解该问题的最快算法的复杂性，而复杂性下界只能通过理论证明来建立</a:t>
            </a:r>
            <a:endParaRPr lang="zh-CN" altLang="en-US" sz="2400" dirty="0">
              <a:ea typeface="宋体" panose="02010600030101010101" pitchFamily="2" charset="-122"/>
            </a:endParaRPr>
          </a:p>
          <a:p>
            <a:pPr>
              <a:lnSpc>
                <a:spcPct val="150000"/>
              </a:lnSpc>
            </a:pPr>
            <a:r>
              <a:rPr lang="zh-CN" altLang="en-US" sz="2400" dirty="0">
                <a:ea typeface="宋体" panose="02010600030101010101" pitchFamily="2" charset="-122"/>
              </a:rPr>
              <a:t>证明一个问题的复杂性下界就需要证明不存在任何复杂性低于下界的算法。显然，建立下界要比确定上界困难得多</a:t>
            </a:r>
            <a:endParaRPr lang="zh-CN" altLang="en-US" sz="2400" dirty="0">
              <a:ea typeface="宋体" panose="02010600030101010101" pitchFamily="2" charset="-122"/>
            </a:endParaRPr>
          </a:p>
          <a:p>
            <a:pPr>
              <a:lnSpc>
                <a:spcPct val="150000"/>
              </a:lnSpc>
            </a:pPr>
            <a:endParaRPr lang="zh-CN" altLang="en-US" sz="2400" dirty="0">
              <a:ea typeface="宋体" panose="02010600030101010101" pitchFamily="2" charset="-122"/>
            </a:endParaRPr>
          </a:p>
          <a:p>
            <a:pPr>
              <a:lnSpc>
                <a:spcPct val="150000"/>
              </a:lnSpc>
            </a:pPr>
            <a:endParaRPr lang="zh-CN" altLang="en-US" sz="2400" dirty="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16387" name="内容占位符 2"/>
          <p:cNvSpPr>
            <a:spLocks noGrp="1"/>
          </p:cNvSpPr>
          <p:nvPr>
            <p:ph idx="1"/>
          </p:nvPr>
        </p:nvSpPr>
        <p:spPr>
          <a:xfrm>
            <a:off x="766763" y="995363"/>
            <a:ext cx="10871200" cy="5334000"/>
          </a:xfrm>
          <a:ln/>
        </p:spPr>
        <p:txBody>
          <a:bodyPr vert="horz" wrap="square" lIns="91440" tIns="45720" rIns="91440" bIns="45720" anchor="t" anchorCtr="0"/>
          <a:p>
            <a:endParaRPr lang="zh-CN" altLang="en-US" dirty="0">
              <a:ea typeface="宋体" panose="02010600030101010101" pitchFamily="2" charset="-122"/>
            </a:endParaRPr>
          </a:p>
        </p:txBody>
      </p:sp>
      <p:sp>
        <p:nvSpPr>
          <p:cNvPr id="5" name="页脚占位符 4"/>
          <p:cNvSpPr txBox="1">
            <a:spLocks noGrp="1"/>
          </p:cNvSpPr>
          <p:nvPr>
            <p:ph type="ftr" sz="quarter" idx="11"/>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17411" name="内容占位符 2"/>
          <p:cNvSpPr>
            <a:spLocks noGrp="1"/>
          </p:cNvSpPr>
          <p:nvPr>
            <p:ph idx="1"/>
          </p:nvPr>
        </p:nvSpPr>
        <p:spPr>
          <a:xfrm>
            <a:off x="766763" y="995363"/>
            <a:ext cx="10871200" cy="5334000"/>
          </a:xfrm>
          <a:ln/>
        </p:spPr>
        <p:txBody>
          <a:bodyPr vert="horz" wrap="square" lIns="91440" tIns="45720" rIns="91440" bIns="45720" anchor="t" anchorCtr="0"/>
          <a:p>
            <a:endParaRPr lang="zh-CN" altLang="en-US" dirty="0">
              <a:ea typeface="宋体" panose="02010600030101010101" pitchFamily="2" charset="-122"/>
            </a:endParaRPr>
          </a:p>
        </p:txBody>
      </p:sp>
      <p:sp>
        <p:nvSpPr>
          <p:cNvPr id="4" name="日期占位符 3"/>
          <p:cNvSpPr txBox="1">
            <a:spLocks noGrp="1"/>
          </p:cNvSpPr>
          <p:nvPr>
            <p:ph type="dt" sz="half" idx="10"/>
          </p:nvPr>
        </p:nvSpPr>
        <p:spPr bwMode="auto">
          <a:ln/>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11"/>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pic>
        <p:nvPicPr>
          <p:cNvPr id="17414" name="图片 6"/>
          <p:cNvPicPr>
            <a:picLocks noChangeAspect="1"/>
          </p:cNvPicPr>
          <p:nvPr/>
        </p:nvPicPr>
        <p:blipFill>
          <a:blip r:embed="rId1"/>
          <a:stretch>
            <a:fillRect/>
          </a:stretch>
        </p:blipFill>
        <p:spPr>
          <a:xfrm>
            <a:off x="622300" y="9525"/>
            <a:ext cx="10487025" cy="681355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1.2.2 NP</a:t>
            </a:r>
            <a:r>
              <a:rPr lang="zh-CN" altLang="en-US" sz="3800" dirty="0">
                <a:ea typeface="宋体" panose="02010600030101010101" pitchFamily="2" charset="-122"/>
              </a:rPr>
              <a:t>理论</a:t>
            </a:r>
            <a:endParaRPr lang="en-US" altLang="zh-CN" sz="3800" dirty="0">
              <a:ea typeface="宋体" panose="02010600030101010101" pitchFamily="2" charset="-122"/>
            </a:endParaRPr>
          </a:p>
        </p:txBody>
      </p:sp>
      <p:sp>
        <p:nvSpPr>
          <p:cNvPr id="18435"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8436"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8437"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7" name="内容占位符 6"/>
          <p:cNvSpPr>
            <a:spLocks noGrp="1"/>
          </p:cNvSpPr>
          <p:nvPr>
            <p:ph idx="1"/>
          </p:nvPr>
        </p:nvSpPr>
        <p:spPr>
          <a:xfrm>
            <a:off x="839788" y="836613"/>
            <a:ext cx="9574212" cy="5334000"/>
          </a:xfrm>
          <a:ln/>
        </p:spPr>
        <p:txBody>
          <a:bodyPr vert="horz" wrap="square" lIns="91440" tIns="45720" rIns="91440" bIns="45720" anchor="t" anchorCtr="0"/>
          <a:p>
            <a:pPr>
              <a:lnSpc>
                <a:spcPct val="150000"/>
              </a:lnSpc>
            </a:pPr>
            <a:r>
              <a:rPr lang="en-US" altLang="zh-CN" sz="2400" dirty="0">
                <a:ea typeface="宋体" panose="02010600030101010101" pitchFamily="2" charset="-122"/>
              </a:rPr>
              <a:t>NP</a:t>
            </a:r>
            <a:r>
              <a:rPr lang="zh-CN" altLang="en-US" sz="2400" dirty="0">
                <a:ea typeface="宋体" panose="02010600030101010101" pitchFamily="2" charset="-122"/>
              </a:rPr>
              <a:t>类问题（</a:t>
            </a:r>
            <a:r>
              <a:rPr lang="en-US" altLang="zh-CN" sz="2400" dirty="0">
                <a:ea typeface="宋体" panose="02010600030101010101" pitchFamily="2" charset="-122"/>
              </a:rPr>
              <a:t>Non-deterministic Polynomial Problem</a:t>
            </a:r>
            <a:r>
              <a:rPr lang="zh-CN" altLang="en-US" sz="2400" dirty="0">
                <a:ea typeface="宋体" panose="02010600030101010101" pitchFamily="2" charset="-122"/>
              </a:rPr>
              <a:t>）</a:t>
            </a:r>
            <a:endParaRPr lang="en-US" altLang="zh-CN" sz="2400" dirty="0">
              <a:ea typeface="宋体" panose="02010600030101010101" pitchFamily="2" charset="-122"/>
            </a:endParaRPr>
          </a:p>
          <a:p>
            <a:pPr>
              <a:lnSpc>
                <a:spcPct val="150000"/>
              </a:lnSpc>
              <a:buNone/>
            </a:pPr>
            <a:r>
              <a:rPr lang="zh-CN" altLang="en-US" sz="2400" dirty="0">
                <a:ea typeface="宋体" panose="02010600030101010101" pitchFamily="2" charset="-122"/>
              </a:rPr>
              <a:t>    </a:t>
            </a:r>
            <a:r>
              <a:rPr lang="en-US" altLang="zh-CN" sz="2400" dirty="0">
                <a:ea typeface="宋体" panose="02010600030101010101" pitchFamily="2" charset="-122"/>
              </a:rPr>
              <a:t>NP</a:t>
            </a:r>
            <a:r>
              <a:rPr lang="zh-CN" altLang="en-US" sz="2400" dirty="0">
                <a:ea typeface="宋体" panose="02010600030101010101" pitchFamily="2" charset="-122"/>
              </a:rPr>
              <a:t>类问题是指一类可以用不确定性多项式算法求解的判定问题。例如旅行商问题的判定版本就是一个</a:t>
            </a:r>
            <a:r>
              <a:rPr lang="en-US" altLang="zh-CN" sz="2400" dirty="0">
                <a:ea typeface="宋体" panose="02010600030101010101" pitchFamily="2" charset="-122"/>
              </a:rPr>
              <a:t>NP</a:t>
            </a:r>
            <a:r>
              <a:rPr lang="zh-CN" altLang="en-US" sz="2400" dirty="0">
                <a:ea typeface="宋体" panose="02010600030101010101" pitchFamily="2" charset="-122"/>
              </a:rPr>
              <a:t>类问题。我们虽然还不能找到一个多项式的确定性算法求解最小的周游路线，但是可以在一个多项式时间内对任意生成的一条“路线”判定是否是合法（经过每个城市一次且仅仅一次）。比较</a:t>
            </a:r>
            <a:r>
              <a:rPr lang="en-US" altLang="zh-CN" sz="2400" dirty="0">
                <a:ea typeface="宋体" panose="02010600030101010101" pitchFamily="2" charset="-122"/>
              </a:rPr>
              <a:t>P</a:t>
            </a:r>
            <a:r>
              <a:rPr lang="zh-CN" altLang="en-US" sz="2400" dirty="0">
                <a:ea typeface="宋体" panose="02010600030101010101" pitchFamily="2" charset="-122"/>
              </a:rPr>
              <a:t>类问题和</a:t>
            </a:r>
            <a:r>
              <a:rPr lang="en-US" altLang="zh-CN" sz="2400" dirty="0">
                <a:ea typeface="宋体" panose="02010600030101010101" pitchFamily="2" charset="-122"/>
              </a:rPr>
              <a:t>NP</a:t>
            </a:r>
            <a:r>
              <a:rPr lang="zh-CN" altLang="en-US" sz="2400" dirty="0">
                <a:ea typeface="宋体" panose="02010600030101010101" pitchFamily="2" charset="-122"/>
              </a:rPr>
              <a:t>类问题的定义，我们很容易得到一个结论：</a:t>
            </a:r>
            <a:r>
              <a:rPr lang="en-US" altLang="zh-CN" sz="2400" dirty="0">
                <a:ea typeface="宋体" panose="02010600030101010101" pitchFamily="2" charset="-122"/>
              </a:rPr>
              <a:t>P</a:t>
            </a:r>
            <a:r>
              <a:rPr lang="en-US" altLang="zh-CN" sz="2400" dirty="0">
                <a:ea typeface="宋体" panose="02010600030101010101" pitchFamily="2" charset="-122"/>
                <a:sym typeface="Symbol" panose="05050102010706020507" pitchFamily="18" charset="2"/>
              </a:rPr>
              <a:t></a:t>
            </a:r>
            <a:r>
              <a:rPr lang="en-US" altLang="zh-CN" sz="2400" dirty="0">
                <a:ea typeface="宋体" panose="02010600030101010101" pitchFamily="2" charset="-122"/>
              </a:rPr>
              <a:t>NP</a:t>
            </a:r>
            <a:r>
              <a:rPr lang="zh-CN" altLang="en-US" sz="2400" dirty="0">
                <a:ea typeface="宋体" panose="02010600030101010101" pitchFamily="2" charset="-122"/>
              </a:rPr>
              <a:t>。</a:t>
            </a:r>
            <a:endParaRPr lang="zh-CN" altLang="en-US" sz="2400" dirty="0">
              <a:ea typeface="宋体" panose="02010600030101010101" pitchFamily="2" charset="-122"/>
            </a:endParaRPr>
          </a:p>
          <a:p>
            <a:pPr>
              <a:lnSpc>
                <a:spcPct val="150000"/>
              </a:lnSpc>
            </a:pPr>
            <a:endParaRPr lang="en-US" altLang="zh-CN" sz="1600" dirty="0">
              <a:ea typeface="宋体" panose="02010600030101010101" pitchFamily="2" charset="-122"/>
            </a:endParaRPr>
          </a:p>
          <a:p>
            <a:pPr>
              <a:lnSpc>
                <a:spcPct val="150000"/>
              </a:lnSpc>
            </a:pPr>
            <a:endParaRPr lang="zh-CN" altLang="en-US" sz="2400" dirty="0">
              <a:ea typeface="宋体" panose="02010600030101010101" pitchFamily="2" charset="-122"/>
            </a:endParaRPr>
          </a:p>
          <a:p>
            <a:pPr>
              <a:lnSpc>
                <a:spcPct val="150000"/>
              </a:lnSpc>
            </a:pPr>
            <a:endParaRPr lang="zh-CN" altLang="en-US" sz="24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7">
                                            <p:txEl>
                                              <p:charRg st="44" end="211"/>
                                            </p:txEl>
                                          </p:spTgt>
                                        </p:tgtEl>
                                        <p:attrNameLst>
                                          <p:attrName>style.visibility</p:attrName>
                                        </p:attrNameLst>
                                      </p:cBhvr>
                                      <p:to>
                                        <p:strVal val="visible"/>
                                      </p:to>
                                    </p:set>
                                    <p:anim calcmode="lin" valueType="num">
                                      <p:cBhvr>
                                        <p:cTn id="7" dur="500" fill="hold"/>
                                        <p:tgtEl>
                                          <p:spTgt spid="7">
                                            <p:txEl>
                                              <p:charRg st="44" end="21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xEl>
                                              <p:charRg st="44" end="211"/>
                                            </p:txEl>
                                          </p:spTgt>
                                        </p:tgtEl>
                                        <p:attrNameLst>
                                          <p:attrName>ppt_y</p:attrName>
                                        </p:attrNameLst>
                                      </p:cBhvr>
                                      <p:tavLst>
                                        <p:tav tm="0">
                                          <p:val>
                                            <p:strVal val="#ppt_y"/>
                                          </p:val>
                                        </p:tav>
                                        <p:tav tm="100000">
                                          <p:val>
                                            <p:strVal val="#ppt_y"/>
                                          </p:val>
                                        </p:tav>
                                      </p:tavLst>
                                    </p:anim>
                                    <p:anim calcmode="lin" valueType="num">
                                      <p:cBhvr>
                                        <p:cTn id="9" dur="500" fill="hold"/>
                                        <p:tgtEl>
                                          <p:spTgt spid="7">
                                            <p:txEl>
                                              <p:charRg st="44" end="21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xEl>
                                              <p:charRg st="44" end="21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xEl>
                                              <p:charRg st="44" end="2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1.2.2 NP</a:t>
            </a:r>
            <a:r>
              <a:rPr lang="zh-CN" altLang="en-US" sz="3800" dirty="0">
                <a:ea typeface="宋体" panose="02010600030101010101" pitchFamily="2" charset="-122"/>
              </a:rPr>
              <a:t>理论</a:t>
            </a:r>
            <a:endParaRPr lang="en-US" altLang="zh-CN" sz="3800" dirty="0">
              <a:ea typeface="宋体" panose="02010600030101010101" pitchFamily="2" charset="-122"/>
            </a:endParaRPr>
          </a:p>
        </p:txBody>
      </p:sp>
      <p:sp>
        <p:nvSpPr>
          <p:cNvPr id="19459"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9460"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9461"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7" name="内容占位符 6"/>
          <p:cNvSpPr>
            <a:spLocks noGrp="1"/>
          </p:cNvSpPr>
          <p:nvPr>
            <p:ph idx="1"/>
          </p:nvPr>
        </p:nvSpPr>
        <p:spPr>
          <a:xfrm>
            <a:off x="982663" y="990600"/>
            <a:ext cx="9328150" cy="5334000"/>
          </a:xfrm>
          <a:ln/>
        </p:spPr>
        <p:txBody>
          <a:bodyPr vert="horz" wrap="square" lIns="91440" tIns="45720" rIns="91440" bIns="45720" anchor="t" anchorCtr="0"/>
          <a:p>
            <a:pPr>
              <a:lnSpc>
                <a:spcPct val="150000"/>
              </a:lnSpc>
            </a:pPr>
            <a:r>
              <a:rPr lang="zh-CN" altLang="en-US" sz="2400" dirty="0">
                <a:ea typeface="宋体" panose="02010600030101010101" pitchFamily="2" charset="-122"/>
              </a:rPr>
              <a:t> </a:t>
            </a:r>
            <a:r>
              <a:rPr lang="en-US" altLang="zh-CN" sz="2400" dirty="0">
                <a:ea typeface="宋体" panose="02010600030101010101" pitchFamily="2" charset="-122"/>
              </a:rPr>
              <a:t>NP</a:t>
            </a:r>
            <a:r>
              <a:rPr lang="zh-CN" altLang="en-US" sz="2400" dirty="0">
                <a:ea typeface="宋体" panose="02010600030101010101" pitchFamily="2" charset="-122"/>
              </a:rPr>
              <a:t>完全问题（</a:t>
            </a:r>
            <a:r>
              <a:rPr lang="en-US" altLang="zh-CN" sz="2400" dirty="0">
                <a:ea typeface="宋体" panose="02010600030101010101" pitchFamily="2" charset="-122"/>
              </a:rPr>
              <a:t>NP Complete Problem</a:t>
            </a:r>
            <a:r>
              <a:rPr lang="zh-CN" altLang="en-US" sz="2400" dirty="0">
                <a:ea typeface="宋体" panose="02010600030101010101" pitchFamily="2" charset="-122"/>
              </a:rPr>
              <a:t>）</a:t>
            </a:r>
            <a:endParaRPr lang="en-US" altLang="zh-CN" sz="2400" dirty="0">
              <a:ea typeface="宋体" panose="02010600030101010101" pitchFamily="2" charset="-122"/>
            </a:endParaRPr>
          </a:p>
          <a:p>
            <a:pPr>
              <a:lnSpc>
                <a:spcPct val="150000"/>
              </a:lnSpc>
              <a:buNone/>
            </a:pPr>
            <a:r>
              <a:rPr lang="zh-CN" altLang="en-US" sz="2400" dirty="0">
                <a:ea typeface="宋体" panose="02010600030101010101" pitchFamily="2" charset="-122"/>
              </a:rPr>
              <a:t>    我们称一个判定问题</a:t>
            </a:r>
            <a:r>
              <a:rPr lang="en-US" altLang="zh-CN" sz="2400" i="1" dirty="0">
                <a:ea typeface="宋体" panose="02010600030101010101" pitchFamily="2" charset="-122"/>
              </a:rPr>
              <a:t>D</a:t>
            </a:r>
            <a:r>
              <a:rPr lang="zh-CN" altLang="en-US" sz="2400" dirty="0">
                <a:ea typeface="宋体" panose="02010600030101010101" pitchFamily="2" charset="-122"/>
              </a:rPr>
              <a:t>是</a:t>
            </a:r>
            <a:r>
              <a:rPr lang="en-US" altLang="zh-CN" sz="2400" dirty="0">
                <a:ea typeface="宋体" panose="02010600030101010101" pitchFamily="2" charset="-122"/>
              </a:rPr>
              <a:t>NP</a:t>
            </a:r>
            <a:r>
              <a:rPr lang="zh-CN" altLang="en-US" sz="2400" dirty="0">
                <a:ea typeface="宋体" panose="02010600030101010101" pitchFamily="2" charset="-122"/>
              </a:rPr>
              <a:t>完全问题，条件是：</a:t>
            </a:r>
            <a:endParaRPr lang="zh-CN" altLang="en-US" sz="2400" dirty="0">
              <a:ea typeface="宋体" panose="02010600030101010101" pitchFamily="2" charset="-122"/>
            </a:endParaRPr>
          </a:p>
          <a:p>
            <a:pPr>
              <a:lnSpc>
                <a:spcPct val="150000"/>
              </a:lnSpc>
              <a:buNone/>
            </a:pPr>
            <a:r>
              <a:rPr lang="zh-CN" altLang="en-US" sz="2400" dirty="0">
                <a:ea typeface="宋体" panose="02010600030101010101" pitchFamily="2" charset="-122"/>
              </a:rPr>
              <a:t>   （</a:t>
            </a:r>
            <a:r>
              <a:rPr lang="en-US" altLang="zh-CN" sz="2400" dirty="0">
                <a:ea typeface="宋体" panose="02010600030101010101" pitchFamily="2" charset="-122"/>
              </a:rPr>
              <a:t>1</a:t>
            </a:r>
            <a:r>
              <a:rPr lang="zh-CN" altLang="en-US" sz="2400" dirty="0">
                <a:ea typeface="宋体" panose="02010600030101010101" pitchFamily="2" charset="-122"/>
              </a:rPr>
              <a:t>）</a:t>
            </a:r>
            <a:r>
              <a:rPr lang="en-US" altLang="zh-CN" sz="2400" i="1" dirty="0">
                <a:ea typeface="宋体" panose="02010600030101010101" pitchFamily="2" charset="-122"/>
              </a:rPr>
              <a:t>D</a:t>
            </a:r>
            <a:r>
              <a:rPr lang="zh-CN" altLang="en-US" sz="2400" dirty="0">
                <a:ea typeface="宋体" panose="02010600030101010101" pitchFamily="2" charset="-122"/>
              </a:rPr>
              <a:t>属于</a:t>
            </a:r>
            <a:r>
              <a:rPr lang="en-US" altLang="zh-CN" sz="2400" dirty="0">
                <a:ea typeface="宋体" panose="02010600030101010101" pitchFamily="2" charset="-122"/>
              </a:rPr>
              <a:t>NP</a:t>
            </a:r>
            <a:r>
              <a:rPr lang="zh-CN" altLang="en-US" sz="2400" dirty="0">
                <a:ea typeface="宋体" panose="02010600030101010101" pitchFamily="2" charset="-122"/>
              </a:rPr>
              <a:t>类；</a:t>
            </a:r>
            <a:endParaRPr lang="zh-CN" altLang="en-US" sz="2400" dirty="0">
              <a:ea typeface="宋体" panose="02010600030101010101" pitchFamily="2" charset="-122"/>
            </a:endParaRPr>
          </a:p>
          <a:p>
            <a:pPr>
              <a:lnSpc>
                <a:spcPct val="150000"/>
              </a:lnSpc>
              <a:buNone/>
            </a:pPr>
            <a:r>
              <a:rPr lang="zh-CN" altLang="en-US" sz="2400" dirty="0">
                <a:ea typeface="宋体" panose="02010600030101010101" pitchFamily="2" charset="-122"/>
              </a:rPr>
              <a:t>   （</a:t>
            </a:r>
            <a:r>
              <a:rPr lang="en-US" altLang="zh-CN" sz="2400" dirty="0">
                <a:ea typeface="宋体" panose="02010600030101010101" pitchFamily="2" charset="-122"/>
              </a:rPr>
              <a:t>2</a:t>
            </a:r>
            <a:r>
              <a:rPr lang="zh-CN" altLang="en-US" sz="2400" dirty="0">
                <a:ea typeface="宋体" panose="02010600030101010101" pitchFamily="2" charset="-122"/>
              </a:rPr>
              <a:t>）</a:t>
            </a:r>
            <a:r>
              <a:rPr lang="en-US" altLang="zh-CN" sz="2400" dirty="0">
                <a:ea typeface="宋体" panose="02010600030101010101" pitchFamily="2" charset="-122"/>
              </a:rPr>
              <a:t>NP</a:t>
            </a:r>
            <a:r>
              <a:rPr lang="zh-CN" altLang="en-US" sz="2400" dirty="0">
                <a:ea typeface="宋体" panose="02010600030101010101" pitchFamily="2" charset="-122"/>
              </a:rPr>
              <a:t>中的任何问题都能够在多项式时间内转化为</a:t>
            </a:r>
            <a:r>
              <a:rPr lang="en-US" altLang="zh-CN" sz="2400" i="1" dirty="0">
                <a:ea typeface="宋体" panose="02010600030101010101" pitchFamily="2" charset="-122"/>
              </a:rPr>
              <a:t>D</a:t>
            </a:r>
            <a:r>
              <a:rPr lang="zh-CN" altLang="en-US" sz="2400" dirty="0">
                <a:ea typeface="宋体" panose="02010600030101010101" pitchFamily="2" charset="-122"/>
              </a:rPr>
              <a:t>。</a:t>
            </a:r>
            <a:endParaRPr lang="zh-CN" altLang="en-US" sz="2400" dirty="0">
              <a:ea typeface="宋体" panose="02010600030101010101" pitchFamily="2" charset="-122"/>
            </a:endParaRPr>
          </a:p>
          <a:p>
            <a:pPr>
              <a:lnSpc>
                <a:spcPct val="150000"/>
              </a:lnSpc>
              <a:buNone/>
            </a:pPr>
            <a:endParaRPr lang="zh-CN" altLang="en-US" sz="2000" dirty="0">
              <a:ea typeface="宋体" panose="02010600030101010101" pitchFamily="2" charset="-122"/>
            </a:endParaRPr>
          </a:p>
          <a:p>
            <a:pPr>
              <a:lnSpc>
                <a:spcPct val="150000"/>
              </a:lnSpc>
            </a:pPr>
            <a:endParaRPr lang="en-US" altLang="zh-CN" sz="1600" dirty="0">
              <a:ea typeface="宋体" panose="02010600030101010101" pitchFamily="2" charset="-122"/>
            </a:endParaRPr>
          </a:p>
          <a:p>
            <a:pPr>
              <a:lnSpc>
                <a:spcPct val="150000"/>
              </a:lnSpc>
            </a:pPr>
            <a:endParaRPr lang="zh-CN" altLang="en-US" sz="2400" dirty="0">
              <a:ea typeface="宋体" panose="02010600030101010101" pitchFamily="2" charset="-122"/>
            </a:endParaRPr>
          </a:p>
          <a:p>
            <a:pPr>
              <a:lnSpc>
                <a:spcPct val="150000"/>
              </a:lnSpc>
            </a:pPr>
            <a:endParaRPr lang="zh-CN" altLang="en-US" sz="24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charRg st="29" end="5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1" presetClass="entr" presetSubtype="0" fill="hold" nodeType="clickEffect">
                                  <p:stCondLst>
                                    <p:cond delay="0"/>
                                  </p:stCondLst>
                                  <p:iterate type="lt">
                                    <p:tmPct val="10000"/>
                                  </p:iterate>
                                  <p:childTnLst>
                                    <p:set>
                                      <p:cBhvr>
                                        <p:cTn id="10" dur="1" fill="hold">
                                          <p:stCondLst>
                                            <p:cond delay="0"/>
                                          </p:stCondLst>
                                        </p:cTn>
                                        <p:tgtEl>
                                          <p:spTgt spid="7">
                                            <p:txEl>
                                              <p:charRg st="56" end="70"/>
                                            </p:txEl>
                                          </p:spTgt>
                                        </p:tgtEl>
                                        <p:attrNameLst>
                                          <p:attrName>style.visibility</p:attrName>
                                        </p:attrNameLst>
                                      </p:cBhvr>
                                      <p:to>
                                        <p:strVal val="visible"/>
                                      </p:to>
                                    </p:set>
                                    <p:anim calcmode="lin" valueType="num">
                                      <p:cBhvr>
                                        <p:cTn id="11" dur="500" fill="hold"/>
                                        <p:tgtEl>
                                          <p:spTgt spid="7">
                                            <p:txEl>
                                              <p:charRg st="56" end="7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xEl>
                                              <p:charRg st="56" end="70"/>
                                            </p:txEl>
                                          </p:spTgt>
                                        </p:tgtEl>
                                        <p:attrNameLst>
                                          <p:attrName>ppt_y</p:attrName>
                                        </p:attrNameLst>
                                      </p:cBhvr>
                                      <p:tavLst>
                                        <p:tav tm="0">
                                          <p:val>
                                            <p:strVal val="#ppt_y"/>
                                          </p:val>
                                        </p:tav>
                                        <p:tav tm="100000">
                                          <p:val>
                                            <p:strVal val="#ppt_y"/>
                                          </p:val>
                                        </p:tav>
                                      </p:tavLst>
                                    </p:anim>
                                    <p:anim calcmode="lin" valueType="num">
                                      <p:cBhvr>
                                        <p:cTn id="13" dur="500" fill="hold"/>
                                        <p:tgtEl>
                                          <p:spTgt spid="7">
                                            <p:txEl>
                                              <p:charRg st="56" end="7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xEl>
                                              <p:charRg st="56" end="7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xEl>
                                              <p:charRg st="56" end="7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nodeType="clickEffect">
                                  <p:stCondLst>
                                    <p:cond delay="0"/>
                                  </p:stCondLst>
                                  <p:iterate type="lt">
                                    <p:tmPct val="10000"/>
                                  </p:iterate>
                                  <p:childTnLst>
                                    <p:set>
                                      <p:cBhvr>
                                        <p:cTn id="19" dur="1" fill="hold">
                                          <p:stCondLst>
                                            <p:cond delay="0"/>
                                          </p:stCondLst>
                                        </p:cTn>
                                        <p:tgtEl>
                                          <p:spTgt spid="7">
                                            <p:txEl>
                                              <p:charRg st="70" end="100"/>
                                            </p:txEl>
                                          </p:spTgt>
                                        </p:tgtEl>
                                        <p:attrNameLst>
                                          <p:attrName>style.visibility</p:attrName>
                                        </p:attrNameLst>
                                      </p:cBhvr>
                                      <p:to>
                                        <p:strVal val="visible"/>
                                      </p:to>
                                    </p:set>
                                    <p:anim calcmode="lin" valueType="num">
                                      <p:cBhvr>
                                        <p:cTn id="20" dur="500" fill="hold"/>
                                        <p:tgtEl>
                                          <p:spTgt spid="7">
                                            <p:txEl>
                                              <p:charRg st="70" end="10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7">
                                            <p:txEl>
                                              <p:charRg st="70" end="100"/>
                                            </p:txEl>
                                          </p:spTgt>
                                        </p:tgtEl>
                                        <p:attrNameLst>
                                          <p:attrName>ppt_y</p:attrName>
                                        </p:attrNameLst>
                                      </p:cBhvr>
                                      <p:tavLst>
                                        <p:tav tm="0">
                                          <p:val>
                                            <p:strVal val="#ppt_y"/>
                                          </p:val>
                                        </p:tav>
                                        <p:tav tm="100000">
                                          <p:val>
                                            <p:strVal val="#ppt_y"/>
                                          </p:val>
                                        </p:tav>
                                      </p:tavLst>
                                    </p:anim>
                                    <p:anim calcmode="lin" valueType="num">
                                      <p:cBhvr>
                                        <p:cTn id="22" dur="500" fill="hold"/>
                                        <p:tgtEl>
                                          <p:spTgt spid="7">
                                            <p:txEl>
                                              <p:charRg st="70" end="10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7">
                                            <p:txEl>
                                              <p:charRg st="70" end="10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7">
                                            <p:txEl>
                                              <p:charRg st="70" end="10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1.2.2 NP</a:t>
            </a:r>
            <a:r>
              <a:rPr lang="zh-CN" altLang="en-US" sz="3800" dirty="0">
                <a:ea typeface="宋体" panose="02010600030101010101" pitchFamily="2" charset="-122"/>
              </a:rPr>
              <a:t>理论</a:t>
            </a:r>
            <a:endParaRPr lang="en-US" altLang="zh-CN" sz="3800" dirty="0">
              <a:ea typeface="宋体" panose="02010600030101010101" pitchFamily="2" charset="-122"/>
            </a:endParaRPr>
          </a:p>
        </p:txBody>
      </p:sp>
      <p:sp>
        <p:nvSpPr>
          <p:cNvPr id="20483"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0484"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0485"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7" name="内容占位符 6"/>
          <p:cNvSpPr>
            <a:spLocks noGrp="1"/>
          </p:cNvSpPr>
          <p:nvPr>
            <p:ph idx="1"/>
          </p:nvPr>
        </p:nvSpPr>
        <p:spPr>
          <a:xfrm>
            <a:off x="550863" y="990600"/>
            <a:ext cx="11161712" cy="5334000"/>
          </a:xfrm>
          <a:ln/>
        </p:spPr>
        <p:txBody>
          <a:bodyPr vert="horz" wrap="square" lIns="91440" tIns="45720" rIns="91440" bIns="45720" anchor="t" anchorCtr="0"/>
          <a:p>
            <a:pPr>
              <a:lnSpc>
                <a:spcPct val="150000"/>
              </a:lnSpc>
            </a:pPr>
            <a:r>
              <a:rPr lang="zh-CN" altLang="en-US" sz="2400" dirty="0">
                <a:ea typeface="宋体" panose="02010600030101010101" pitchFamily="2" charset="-122"/>
              </a:rPr>
              <a:t> </a:t>
            </a:r>
            <a:r>
              <a:rPr lang="en-US" altLang="zh-CN" sz="2400" dirty="0">
                <a:ea typeface="宋体" panose="02010600030101010101" pitchFamily="2" charset="-122"/>
              </a:rPr>
              <a:t>NP</a:t>
            </a:r>
            <a:r>
              <a:rPr lang="zh-CN" altLang="en-US" sz="2400" dirty="0">
                <a:ea typeface="宋体" panose="02010600030101010101" pitchFamily="2" charset="-122"/>
              </a:rPr>
              <a:t>完全问题（</a:t>
            </a:r>
            <a:r>
              <a:rPr lang="en-US" altLang="zh-CN" sz="2400" dirty="0">
                <a:ea typeface="宋体" panose="02010600030101010101" pitchFamily="2" charset="-122"/>
              </a:rPr>
              <a:t>NP Complete Problem</a:t>
            </a:r>
            <a:r>
              <a:rPr lang="zh-CN" altLang="en-US" sz="2400" dirty="0">
                <a:ea typeface="宋体" panose="02010600030101010101" pitchFamily="2" charset="-122"/>
              </a:rPr>
              <a:t>）</a:t>
            </a:r>
            <a:endParaRPr lang="en-US" altLang="zh-CN" sz="2400" dirty="0">
              <a:ea typeface="宋体" panose="02010600030101010101" pitchFamily="2" charset="-122"/>
            </a:endParaRPr>
          </a:p>
          <a:p>
            <a:pPr>
              <a:lnSpc>
                <a:spcPct val="150000"/>
              </a:lnSpc>
            </a:pPr>
            <a:r>
              <a:rPr lang="zh-CN" altLang="en-US" sz="2400" dirty="0">
                <a:ea typeface="宋体" panose="02010600030101010101" pitchFamily="2" charset="-122"/>
              </a:rPr>
              <a:t>另外，一个满足条件（</a:t>
            </a:r>
            <a:r>
              <a:rPr lang="en-US" altLang="zh-CN" sz="2400" dirty="0">
                <a:ea typeface="宋体" panose="02010600030101010101" pitchFamily="2" charset="-122"/>
              </a:rPr>
              <a:t>2</a:t>
            </a:r>
            <a:r>
              <a:rPr lang="zh-CN" altLang="en-US" sz="2400" dirty="0">
                <a:ea typeface="宋体" panose="02010600030101010101" pitchFamily="2" charset="-122"/>
              </a:rPr>
              <a:t>）但不满足条件（</a:t>
            </a:r>
            <a:r>
              <a:rPr lang="en-US" altLang="zh-CN" sz="2400" dirty="0">
                <a:ea typeface="宋体" panose="02010600030101010101" pitchFamily="2" charset="-122"/>
              </a:rPr>
              <a:t>1</a:t>
            </a:r>
            <a:r>
              <a:rPr lang="zh-CN" altLang="en-US" sz="2400" dirty="0">
                <a:ea typeface="宋体" panose="02010600030101010101" pitchFamily="2" charset="-122"/>
              </a:rPr>
              <a:t>）的问题被称为</a:t>
            </a:r>
            <a:r>
              <a:rPr lang="en-US" altLang="zh-CN" sz="2400" dirty="0">
                <a:ea typeface="宋体" panose="02010600030101010101" pitchFamily="2" charset="-122"/>
              </a:rPr>
              <a:t>NP</a:t>
            </a:r>
            <a:r>
              <a:rPr lang="zh-CN" altLang="en-US" sz="2400" dirty="0">
                <a:ea typeface="宋体" panose="02010600030101010101" pitchFamily="2" charset="-122"/>
              </a:rPr>
              <a:t>难问题。也就是说，</a:t>
            </a:r>
            <a:r>
              <a:rPr lang="en-US" altLang="zh-CN" sz="2400" dirty="0">
                <a:ea typeface="宋体" panose="02010600030101010101" pitchFamily="2" charset="-122"/>
              </a:rPr>
              <a:t>NP</a:t>
            </a:r>
            <a:r>
              <a:rPr lang="zh-CN" altLang="en-US" sz="2400" dirty="0">
                <a:ea typeface="宋体" panose="02010600030101010101" pitchFamily="2" charset="-122"/>
              </a:rPr>
              <a:t>难问题不一定是</a:t>
            </a:r>
            <a:r>
              <a:rPr lang="en-US" altLang="zh-CN" sz="2400" dirty="0">
                <a:ea typeface="宋体" panose="02010600030101010101" pitchFamily="2" charset="-122"/>
              </a:rPr>
              <a:t>NP</a:t>
            </a:r>
            <a:r>
              <a:rPr lang="zh-CN" altLang="en-US" sz="2400" dirty="0">
                <a:ea typeface="宋体" panose="02010600030101010101" pitchFamily="2" charset="-122"/>
              </a:rPr>
              <a:t>类问题，例如图灵停机问题。正式地说，一个</a:t>
            </a:r>
            <a:r>
              <a:rPr lang="en-US" altLang="zh-CN" sz="2400" dirty="0">
                <a:ea typeface="宋体" panose="02010600030101010101" pitchFamily="2" charset="-122"/>
              </a:rPr>
              <a:t>NP</a:t>
            </a:r>
            <a:r>
              <a:rPr lang="zh-CN" altLang="en-US" sz="2400" dirty="0">
                <a:ea typeface="宋体" panose="02010600030101010101" pitchFamily="2" charset="-122"/>
              </a:rPr>
              <a:t>难问题至少跟</a:t>
            </a:r>
            <a:r>
              <a:rPr lang="en-US" altLang="zh-CN" sz="2400" dirty="0">
                <a:ea typeface="宋体" panose="02010600030101010101" pitchFamily="2" charset="-122"/>
              </a:rPr>
              <a:t>NP</a:t>
            </a:r>
            <a:r>
              <a:rPr lang="zh-CN" altLang="en-US" sz="2400" dirty="0">
                <a:ea typeface="宋体" panose="02010600030101010101" pitchFamily="2" charset="-122"/>
              </a:rPr>
              <a:t>完全问题一样难，也许更难！例如在某些任意大的棋盘游戏走出必胜的下法，就是一个</a:t>
            </a:r>
            <a:r>
              <a:rPr lang="en-US" altLang="zh-CN" sz="2400" dirty="0">
                <a:ea typeface="宋体" panose="02010600030101010101" pitchFamily="2" charset="-122"/>
              </a:rPr>
              <a:t>NP</a:t>
            </a:r>
            <a:r>
              <a:rPr lang="zh-CN" altLang="en-US" sz="2400" dirty="0">
                <a:ea typeface="宋体" panose="02010600030101010101" pitchFamily="2" charset="-122"/>
              </a:rPr>
              <a:t>难的问题，这个问题甚至比那些</a:t>
            </a:r>
            <a:r>
              <a:rPr lang="en-US" altLang="zh-CN" sz="2400" dirty="0">
                <a:ea typeface="宋体" panose="02010600030101010101" pitchFamily="2" charset="-122"/>
              </a:rPr>
              <a:t>NP</a:t>
            </a:r>
            <a:r>
              <a:rPr lang="zh-CN" altLang="en-US" sz="2400" dirty="0">
                <a:ea typeface="宋体" panose="02010600030101010101" pitchFamily="2" charset="-122"/>
              </a:rPr>
              <a:t>完全问题还难。</a:t>
            </a:r>
            <a:endParaRPr lang="zh-CN" altLang="en-US" sz="2400" dirty="0">
              <a:ea typeface="宋体" panose="02010600030101010101" pitchFamily="2" charset="-122"/>
            </a:endParaRPr>
          </a:p>
          <a:p>
            <a:pPr>
              <a:lnSpc>
                <a:spcPct val="150000"/>
              </a:lnSpc>
              <a:buNone/>
            </a:pPr>
            <a:endParaRPr lang="zh-CN" altLang="en-US" sz="2000" dirty="0">
              <a:ea typeface="宋体" panose="02010600030101010101" pitchFamily="2" charset="-122"/>
            </a:endParaRPr>
          </a:p>
          <a:p>
            <a:pPr>
              <a:lnSpc>
                <a:spcPct val="150000"/>
              </a:lnSpc>
            </a:pPr>
            <a:endParaRPr lang="en-US" altLang="zh-CN" sz="1600" dirty="0">
              <a:ea typeface="宋体" panose="02010600030101010101" pitchFamily="2" charset="-122"/>
            </a:endParaRPr>
          </a:p>
          <a:p>
            <a:pPr>
              <a:lnSpc>
                <a:spcPct val="150000"/>
              </a:lnSpc>
            </a:pPr>
            <a:endParaRPr lang="zh-CN" altLang="en-US" sz="2400" dirty="0">
              <a:ea typeface="宋体" panose="02010600030101010101" pitchFamily="2" charset="-122"/>
            </a:endParaRPr>
          </a:p>
          <a:p>
            <a:pPr>
              <a:lnSpc>
                <a:spcPct val="150000"/>
              </a:lnSpc>
            </a:pPr>
            <a:endParaRPr lang="zh-CN" altLang="en-US" sz="2400" dirty="0">
              <a:ea typeface="宋体" panose="02010600030101010101" pitchFamily="2" charset="-122"/>
            </a:endParaRPr>
          </a:p>
        </p:txBody>
      </p:sp>
      <p:pic>
        <p:nvPicPr>
          <p:cNvPr id="20487" name="Picture 2" descr="图1"/>
          <p:cNvPicPr>
            <a:picLocks noChangeAspect="1"/>
          </p:cNvPicPr>
          <p:nvPr/>
        </p:nvPicPr>
        <p:blipFill>
          <a:blip r:embed="rId1"/>
          <a:stretch>
            <a:fillRect/>
          </a:stretch>
        </p:blipFill>
        <p:spPr>
          <a:xfrm>
            <a:off x="3810000" y="3770313"/>
            <a:ext cx="4714875" cy="2730500"/>
          </a:xfrm>
          <a:prstGeom prst="rect">
            <a:avLst/>
          </a:prstGeom>
          <a:solidFill>
            <a:schemeClr val="accent1"/>
          </a:solid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7">
                                            <p:txEl>
                                              <p:charRg st="29" end="172"/>
                                            </p:txEl>
                                          </p:spTgt>
                                        </p:tgtEl>
                                        <p:attrNameLst>
                                          <p:attrName>style.visibility</p:attrName>
                                        </p:attrNameLst>
                                      </p:cBhvr>
                                      <p:to>
                                        <p:strVal val="visible"/>
                                      </p:to>
                                    </p:set>
                                    <p:anim calcmode="lin" valueType="num">
                                      <p:cBhvr>
                                        <p:cTn id="7" dur="500" fill="hold"/>
                                        <p:tgtEl>
                                          <p:spTgt spid="7">
                                            <p:txEl>
                                              <p:charRg st="29" end="172"/>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xEl>
                                              <p:charRg st="29" end="172"/>
                                            </p:txEl>
                                          </p:spTgt>
                                        </p:tgtEl>
                                        <p:attrNameLst>
                                          <p:attrName>ppt_y</p:attrName>
                                        </p:attrNameLst>
                                      </p:cBhvr>
                                      <p:tavLst>
                                        <p:tav tm="0">
                                          <p:val>
                                            <p:strVal val="#ppt_y"/>
                                          </p:val>
                                        </p:tav>
                                        <p:tav tm="100000">
                                          <p:val>
                                            <p:strVal val="#ppt_y"/>
                                          </p:val>
                                        </p:tav>
                                      </p:tavLst>
                                    </p:anim>
                                    <p:anim calcmode="lin" valueType="num">
                                      <p:cBhvr>
                                        <p:cTn id="9" dur="500" fill="hold"/>
                                        <p:tgtEl>
                                          <p:spTgt spid="7">
                                            <p:txEl>
                                              <p:charRg st="29" end="17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xEl>
                                              <p:charRg st="29" end="17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xEl>
                                              <p:charRg st="29" end="17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1"/>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21507" name="内容占位符 2"/>
          <p:cNvSpPr>
            <a:spLocks noGrp="1"/>
          </p:cNvSpPr>
          <p:nvPr>
            <p:ph idx="1"/>
          </p:nvPr>
        </p:nvSpPr>
        <p:spPr>
          <a:xfrm>
            <a:off x="766763" y="995363"/>
            <a:ext cx="10871200" cy="5334000"/>
          </a:xfrm>
          <a:ln/>
        </p:spPr>
        <p:txBody>
          <a:bodyPr vert="horz" wrap="square" lIns="91440" tIns="45720" rIns="91440" bIns="45720" anchor="t" anchorCtr="0"/>
          <a:p>
            <a:endParaRPr lang="zh-CN" altLang="en-US" dirty="0">
              <a:ea typeface="宋体" panose="02010600030101010101" pitchFamily="2" charset="-122"/>
            </a:endParaRPr>
          </a:p>
        </p:txBody>
      </p:sp>
      <p:sp>
        <p:nvSpPr>
          <p:cNvPr id="4" name="日期占位符 3"/>
          <p:cNvSpPr txBox="1">
            <a:spLocks noGrp="1"/>
          </p:cNvSpPr>
          <p:nvPr>
            <p:ph type="dt" sz="half" idx="10"/>
          </p:nvPr>
        </p:nvSpPr>
        <p:spPr bwMode="auto">
          <a:xfrm>
            <a:off x="766763" y="6596063"/>
            <a:ext cx="11018838" cy="261938"/>
          </a:xfrm>
          <a:ln/>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谈谈计算机中的</a:t>
            </a:r>
            <a:r>
              <a:rPr kumimoji="0" lang="en-US" altLang="zh-CN"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NP</a:t>
            </a:r>
            <a:r>
              <a:rPr kumimoji="0" lang="zh-CN" altLang="en-US"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a:t>
            </a:r>
            <a:r>
              <a:rPr kumimoji="0" lang="en-US" altLang="zh-CN"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NP-Hard</a:t>
            </a:r>
            <a:r>
              <a:rPr kumimoji="0" lang="zh-CN" altLang="en-US"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a:t>
            </a:r>
            <a:r>
              <a:rPr kumimoji="0" lang="en-US" altLang="zh-CN"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NP</a:t>
            </a:r>
            <a:r>
              <a:rPr kumimoji="0" lang="zh-CN" altLang="en-US"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完全以及</a:t>
            </a:r>
            <a:r>
              <a:rPr kumimoji="0" lang="en-US" altLang="zh-CN"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"NP=P</a:t>
            </a:r>
            <a:r>
              <a:rPr kumimoji="0" lang="zh-CN" altLang="en-US"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a:t>
            </a:r>
            <a:r>
              <a:rPr kumimoji="0" lang="en-US" altLang="zh-CN"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a:t>
            </a:r>
            <a:r>
              <a:rPr kumimoji="0" lang="zh-CN" altLang="en-US"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问题</a:t>
            </a:r>
            <a:r>
              <a:rPr kumimoji="0" lang="en-US" altLang="zh-CN"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_</a:t>
            </a:r>
            <a:r>
              <a:rPr kumimoji="0" lang="zh-CN" altLang="en-US"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哔哩哔哩</a:t>
            </a:r>
            <a:r>
              <a:rPr kumimoji="0" lang="en-US" altLang="zh-CN"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hlinkClick r:id="rId1"/>
              </a:rPr>
              <a:t>_</a:t>
            </a:r>
            <a:r>
              <a:rPr kumimoji="0" lang="en-US" altLang="zh-CN" sz="1000" b="1" i="0" u="none" strike="noStrike" kern="1200" cap="none" spc="0" normalizeH="0" baseline="0" noProof="0" dirty="0" err="1">
                <a:ln>
                  <a:noFill/>
                </a:ln>
                <a:solidFill>
                  <a:schemeClr val="tx1"/>
                </a:solidFill>
                <a:effectLst/>
                <a:uLnTx/>
                <a:uFillTx/>
                <a:latin typeface="+mn-lt"/>
                <a:ea typeface="宋体" panose="02010600030101010101" pitchFamily="2" charset="-122"/>
                <a:cs typeface="+mn-cs"/>
                <a:hlinkClick r:id="rId1"/>
              </a:rPr>
              <a:t>bilibili</a:t>
            </a:r>
            <a:endParaRPr kumimoji="0" lang="en-US" altLang="zh-CN" sz="1000" b="1" i="0" u="none" strike="noStrike" kern="120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11"/>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pic>
        <p:nvPicPr>
          <p:cNvPr id="21510" name="图片 5"/>
          <p:cNvPicPr>
            <a:picLocks noChangeAspect="1"/>
          </p:cNvPicPr>
          <p:nvPr/>
        </p:nvPicPr>
        <p:blipFill>
          <a:blip r:embed="rId2"/>
          <a:stretch>
            <a:fillRect/>
          </a:stretch>
        </p:blipFill>
        <p:spPr>
          <a:xfrm>
            <a:off x="-11112" y="85725"/>
            <a:ext cx="12192000" cy="6510338"/>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标题 1"/>
          <p:cNvSpPr>
            <a:spLocks noGrp="1"/>
          </p:cNvSpPr>
          <p:nvPr>
            <p:ph type="title"/>
          </p:nvPr>
        </p:nvSpPr>
        <p:spPr>
          <a:ln/>
        </p:spPr>
        <p:txBody>
          <a:bodyPr vert="horz" wrap="square" lIns="91440" tIns="45720" rIns="91440" bIns="45720" anchor="ctr" anchorCtr="0"/>
          <a:p>
            <a:pPr>
              <a:buNone/>
            </a:pPr>
            <a:endParaRPr lang="zh-CN" altLang="en-US" dirty="0"/>
          </a:p>
        </p:txBody>
      </p:sp>
      <p:sp>
        <p:nvSpPr>
          <p:cNvPr id="22531" name="内容占位符 2"/>
          <p:cNvSpPr>
            <a:spLocks noGrp="1"/>
          </p:cNvSpPr>
          <p:nvPr>
            <p:ph idx="1"/>
          </p:nvPr>
        </p:nvSpPr>
        <p:spPr>
          <a:xfrm>
            <a:off x="766763" y="995363"/>
            <a:ext cx="10871200" cy="5334000"/>
          </a:xfrm>
          <a:ln/>
        </p:spPr>
        <p:txBody>
          <a:bodyPr vert="horz" wrap="square" lIns="91440" tIns="45720" rIns="91440" bIns="45720" anchor="t" anchorCtr="0"/>
          <a:p>
            <a:endParaRPr lang="zh-CN" altLang="en-US" dirty="0"/>
          </a:p>
        </p:txBody>
      </p:sp>
      <p:sp>
        <p:nvSpPr>
          <p:cNvPr id="5" name="页脚占位符 4"/>
          <p:cNvSpPr txBox="1">
            <a:spLocks noGrp="1"/>
          </p:cNvSpPr>
          <p:nvPr>
            <p:ph type="ftr" sz="quarter" idx="11"/>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pic>
        <p:nvPicPr>
          <p:cNvPr id="22533" name="图片 5"/>
          <p:cNvPicPr>
            <a:picLocks noChangeAspect="1"/>
          </p:cNvPicPr>
          <p:nvPr/>
        </p:nvPicPr>
        <p:blipFill>
          <a:blip r:embed="rId1"/>
          <a:stretch>
            <a:fillRect/>
          </a:stretch>
        </p:blipFill>
        <p:spPr>
          <a:xfrm>
            <a:off x="1558925" y="0"/>
            <a:ext cx="9440863" cy="68580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a:xfrm>
            <a:off x="1906588" y="152400"/>
            <a:ext cx="4700587" cy="563563"/>
          </a:xfrm>
          <a:ln/>
        </p:spPr>
        <p:txBody>
          <a:bodyPr vert="horz" wrap="square" lIns="91440" tIns="45720" rIns="91440" bIns="45720" anchor="ctr" anchorCtr="0"/>
          <a:p>
            <a:pPr eaLnBrk="1" hangingPunct="1"/>
            <a:r>
              <a:rPr lang="en-US" altLang="zh-CN" sz="3800" dirty="0">
                <a:ea typeface="宋体" panose="02010600030101010101" pitchFamily="2" charset="-122"/>
              </a:rPr>
              <a:t>Contents</a:t>
            </a:r>
            <a:endParaRPr lang="en-US" altLang="zh-CN" sz="3800" dirty="0">
              <a:solidFill>
                <a:schemeClr val="accent1"/>
              </a:solidFill>
              <a:ea typeface="宋体" panose="02010600030101010101" pitchFamily="2" charset="-122"/>
            </a:endParaRPr>
          </a:p>
        </p:txBody>
      </p:sp>
      <p:sp>
        <p:nvSpPr>
          <p:cNvPr id="5123" name="Text Box 3"/>
          <p:cNvSpPr txBox="1"/>
          <p:nvPr/>
        </p:nvSpPr>
        <p:spPr>
          <a:xfrm>
            <a:off x="3184525" y="722313"/>
            <a:ext cx="1841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zh-CN" sz="1800" b="0" dirty="0">
              <a:solidFill>
                <a:schemeClr val="tx1"/>
              </a:solidFill>
              <a:latin typeface="Arial" panose="020B0604020202020204" pitchFamily="34" charset="0"/>
              <a:ea typeface="宋体" panose="02010600030101010101" pitchFamily="2" charset="-122"/>
            </a:endParaRPr>
          </a:p>
        </p:txBody>
      </p:sp>
      <p:sp>
        <p:nvSpPr>
          <p:cNvPr id="5124" name="Line 3"/>
          <p:cNvSpPr/>
          <p:nvPr/>
        </p:nvSpPr>
        <p:spPr>
          <a:xfrm>
            <a:off x="2478088" y="2166938"/>
            <a:ext cx="4800600" cy="0"/>
          </a:xfrm>
          <a:prstGeom prst="line">
            <a:avLst/>
          </a:prstGeom>
          <a:ln w="25400" cap="flat" cmpd="sng">
            <a:solidFill>
              <a:srgbClr val="C0C0C0"/>
            </a:solidFill>
            <a:prstDash val="sysDot"/>
            <a:headEnd type="none" w="med" len="med"/>
            <a:tailEnd type="oval" w="med" len="med"/>
          </a:ln>
        </p:spPr>
      </p:sp>
      <p:sp>
        <p:nvSpPr>
          <p:cNvPr id="62" name="Rectangle 4"/>
          <p:cNvSpPr>
            <a:spLocks noChangeArrowheads="1"/>
          </p:cNvSpPr>
          <p:nvPr/>
        </p:nvSpPr>
        <p:spPr bwMode="gray">
          <a:xfrm rot="3419336">
            <a:off x="2205038" y="1590675"/>
            <a:ext cx="479425" cy="520700"/>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chemeClr val="hlink"/>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6" name="Text Box 5"/>
          <p:cNvSpPr txBox="1"/>
          <p:nvPr/>
        </p:nvSpPr>
        <p:spPr>
          <a:xfrm>
            <a:off x="3011488" y="1606550"/>
            <a:ext cx="19875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None/>
            </a:pPr>
            <a:r>
              <a:rPr lang="zh-CN" altLang="en-US" dirty="0">
                <a:solidFill>
                  <a:schemeClr val="tx1"/>
                </a:solidFill>
                <a:latin typeface="黑体" panose="02010609060101010101" pitchFamily="49" charset="-122"/>
                <a:ea typeface="黑体" panose="02010609060101010101" pitchFamily="49" charset="-122"/>
                <a:hlinkClick r:id="rId1" action="ppaction://hlinksldjump"/>
              </a:rPr>
              <a:t>最优化问题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127" name="Text Box 6"/>
          <p:cNvSpPr txBox="1"/>
          <p:nvPr/>
        </p:nvSpPr>
        <p:spPr>
          <a:xfrm>
            <a:off x="2278063" y="1550988"/>
            <a:ext cx="363537"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en-US" altLang="zh-CN" dirty="0">
                <a:solidFill>
                  <a:schemeClr val="bg1"/>
                </a:solidFill>
                <a:latin typeface="黑体" panose="02010609060101010101" pitchFamily="49" charset="-122"/>
                <a:ea typeface="黑体" panose="02010609060101010101" pitchFamily="49" charset="-122"/>
              </a:rPr>
              <a:t>1</a:t>
            </a:r>
            <a:endParaRPr lang="en-US" altLang="zh-CN" dirty="0">
              <a:solidFill>
                <a:schemeClr val="bg1"/>
              </a:solidFill>
              <a:latin typeface="黑体" panose="02010609060101010101" pitchFamily="49" charset="-122"/>
              <a:ea typeface="黑体" panose="02010609060101010101" pitchFamily="49" charset="-122"/>
            </a:endParaRPr>
          </a:p>
        </p:txBody>
      </p:sp>
      <p:grpSp>
        <p:nvGrpSpPr>
          <p:cNvPr id="5128" name="Group 7"/>
          <p:cNvGrpSpPr/>
          <p:nvPr/>
        </p:nvGrpSpPr>
        <p:grpSpPr>
          <a:xfrm>
            <a:off x="2184400" y="2519363"/>
            <a:ext cx="5094288" cy="615950"/>
            <a:chOff x="1351" y="2430"/>
            <a:chExt cx="3209" cy="388"/>
          </a:xfrm>
        </p:grpSpPr>
        <p:sp>
          <p:nvSpPr>
            <p:cNvPr id="5135" name="Line 8"/>
            <p:cNvSpPr/>
            <p:nvPr/>
          </p:nvSpPr>
          <p:spPr>
            <a:xfrm>
              <a:off x="1536" y="2818"/>
              <a:ext cx="3024" cy="0"/>
            </a:xfrm>
            <a:prstGeom prst="line">
              <a:avLst/>
            </a:prstGeom>
            <a:ln w="25400" cap="flat" cmpd="sng">
              <a:solidFill>
                <a:srgbClr val="C0C0C0"/>
              </a:solidFill>
              <a:prstDash val="sysDot"/>
              <a:headEnd type="none" w="med" len="med"/>
              <a:tailEnd type="oval" w="med" len="med"/>
            </a:ln>
          </p:spPr>
        </p:sp>
        <p:sp>
          <p:nvSpPr>
            <p:cNvPr id="67" name="Rectangle 9"/>
            <p:cNvSpPr>
              <a:spLocks noChangeArrowheads="1"/>
            </p:cNvSpPr>
            <p:nvPr/>
          </p:nvSpPr>
          <p:spPr bwMode="gray">
            <a:xfrm rot="3419336">
              <a:off x="1364" y="2455"/>
              <a:ext cx="302" cy="328"/>
            </a:xfrm>
            <a:prstGeom prst="rect">
              <a:avLst/>
            </a:prstGeom>
            <a:gradFill rotWithShape="1">
              <a:gsLst>
                <a:gs pos="0">
                  <a:schemeClr val="accent2"/>
                </a:gs>
                <a:gs pos="100000">
                  <a:schemeClr val="accent2">
                    <a:gamma/>
                    <a:shade val="46275"/>
                    <a:invGamma/>
                  </a:schemeClr>
                </a:gs>
              </a:gsLst>
              <a:lin ang="5400000" scaled="1"/>
            </a:gra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37" name="Text Box 10"/>
            <p:cNvSpPr txBox="1"/>
            <p:nvPr/>
          </p:nvSpPr>
          <p:spPr>
            <a:xfrm>
              <a:off x="1872" y="2465"/>
              <a:ext cx="2162"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None/>
              </a:pPr>
              <a:r>
                <a:rPr lang="zh-CN" altLang="en-US" dirty="0">
                  <a:solidFill>
                    <a:schemeClr val="tx1"/>
                  </a:solidFill>
                  <a:latin typeface="黑体" panose="02010609060101010101" pitchFamily="49" charset="-122"/>
                  <a:ea typeface="黑体" panose="02010609060101010101" pitchFamily="49" charset="-122"/>
                  <a:hlinkClick r:id="rId2" action="ppaction://hlinksldjump"/>
                </a:rPr>
                <a:t>计算复杂性及</a:t>
              </a:r>
              <a:r>
                <a:rPr lang="en-US" altLang="zh-CN" dirty="0">
                  <a:solidFill>
                    <a:schemeClr val="tx1"/>
                  </a:solidFill>
                  <a:latin typeface="黑体" panose="02010609060101010101" pitchFamily="49" charset="-122"/>
                  <a:ea typeface="黑体" panose="02010609060101010101" pitchFamily="49" charset="-122"/>
                  <a:hlinkClick r:id="rId2" action="ppaction://hlinksldjump"/>
                </a:rPr>
                <a:t>NP</a:t>
              </a:r>
              <a:r>
                <a:rPr lang="zh-CN" altLang="en-US" dirty="0">
                  <a:solidFill>
                    <a:schemeClr val="tx1"/>
                  </a:solidFill>
                  <a:latin typeface="黑体" panose="02010609060101010101" pitchFamily="49" charset="-122"/>
                  <a:ea typeface="黑体" panose="02010609060101010101" pitchFamily="49" charset="-122"/>
                  <a:hlinkClick r:id="rId2" action="ppaction://hlinksldjump"/>
                </a:rPr>
                <a:t>理论</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138" name="Text Box 11"/>
            <p:cNvSpPr txBox="1"/>
            <p:nvPr/>
          </p:nvSpPr>
          <p:spPr>
            <a:xfrm>
              <a:off x="1409" y="2430"/>
              <a:ext cx="22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en-US" altLang="zh-CN" dirty="0">
                  <a:solidFill>
                    <a:schemeClr val="bg1"/>
                  </a:solidFill>
                  <a:latin typeface="黑体" panose="02010609060101010101" pitchFamily="49" charset="-122"/>
                  <a:ea typeface="黑体" panose="02010609060101010101" pitchFamily="49" charset="-122"/>
                </a:rPr>
                <a:t>2</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5129" name="Group 12"/>
          <p:cNvGrpSpPr/>
          <p:nvPr/>
        </p:nvGrpSpPr>
        <p:grpSpPr>
          <a:xfrm>
            <a:off x="2184400" y="3455988"/>
            <a:ext cx="5094288" cy="615950"/>
            <a:chOff x="1351" y="3020"/>
            <a:chExt cx="3209" cy="388"/>
          </a:xfrm>
        </p:grpSpPr>
        <p:sp>
          <p:nvSpPr>
            <p:cNvPr id="5131" name="Line 13"/>
            <p:cNvSpPr/>
            <p:nvPr/>
          </p:nvSpPr>
          <p:spPr>
            <a:xfrm>
              <a:off x="1536" y="3408"/>
              <a:ext cx="3024" cy="0"/>
            </a:xfrm>
            <a:prstGeom prst="line">
              <a:avLst/>
            </a:prstGeom>
            <a:ln w="25400" cap="flat" cmpd="sng">
              <a:solidFill>
                <a:srgbClr val="C0C0C0"/>
              </a:solidFill>
              <a:prstDash val="sysDot"/>
              <a:headEnd type="none" w="med" len="med"/>
              <a:tailEnd type="oval" w="med" len="med"/>
            </a:ln>
          </p:spPr>
        </p:sp>
        <p:sp>
          <p:nvSpPr>
            <p:cNvPr id="72" name="Rectangle 14"/>
            <p:cNvSpPr>
              <a:spLocks noChangeArrowheads="1"/>
            </p:cNvSpPr>
            <p:nvPr/>
          </p:nvSpPr>
          <p:spPr bwMode="gray">
            <a:xfrm rot="3419336">
              <a:off x="1364" y="3045"/>
              <a:ext cx="302" cy="328"/>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430200" prstMaterial="legacyMatte">
              <a:bevelT w="13500" h="13500" prst="angle"/>
              <a:bevelB w="13500" h="13500" prst="angle"/>
              <a:extrusionClr>
                <a:schemeClr val="hlink"/>
              </a:extrusionClr>
            </a:sp3d>
          </p:spPr>
          <p:txBody>
            <a:bodyPr wrap="none" anchor="ctr">
              <a:flatTx/>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33" name="Text Box 15"/>
            <p:cNvSpPr txBox="1"/>
            <p:nvPr/>
          </p:nvSpPr>
          <p:spPr>
            <a:xfrm>
              <a:off x="1872" y="3055"/>
              <a:ext cx="1480" cy="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None/>
              </a:pPr>
              <a:r>
                <a:rPr lang="zh-CN" altLang="en-US" dirty="0">
                  <a:solidFill>
                    <a:schemeClr val="tx1"/>
                  </a:solidFill>
                  <a:latin typeface="黑体" panose="02010609060101010101" pitchFamily="49" charset="-122"/>
                  <a:ea typeface="黑体" panose="02010609060101010101" pitchFamily="49" charset="-122"/>
                  <a:hlinkClick r:id="rId3" action="ppaction://hlinksldjump"/>
                </a:rPr>
                <a:t>计算智能算法</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134" name="Text Box 16"/>
            <p:cNvSpPr txBox="1"/>
            <p:nvPr/>
          </p:nvSpPr>
          <p:spPr>
            <a:xfrm>
              <a:off x="1410" y="3020"/>
              <a:ext cx="229"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en-US" altLang="zh-CN" dirty="0">
                  <a:solidFill>
                    <a:schemeClr val="bg1"/>
                  </a:solidFill>
                  <a:latin typeface="黑体" panose="02010609060101010101" pitchFamily="49" charset="-122"/>
                  <a:ea typeface="黑体" panose="02010609060101010101" pitchFamily="49" charset="-122"/>
                </a:rPr>
                <a:t>3</a:t>
              </a:r>
              <a:endParaRPr lang="en-US" altLang="zh-CN" dirty="0">
                <a:solidFill>
                  <a:schemeClr val="bg1"/>
                </a:solidFill>
                <a:latin typeface="黑体" panose="02010609060101010101" pitchFamily="49" charset="-122"/>
                <a:ea typeface="黑体" panose="02010609060101010101" pitchFamily="49" charset="-122"/>
              </a:endParaRPr>
            </a:p>
          </p:txBody>
        </p:sp>
      </p:grpSp>
      <p:sp>
        <p:nvSpPr>
          <p:cNvPr id="5130" name="内容占位符 9"/>
          <p:cNvSpPr/>
          <p:nvPr/>
        </p:nvSpPr>
        <p:spPr>
          <a:xfrm>
            <a:off x="3000375" y="4221163"/>
            <a:ext cx="6480175" cy="36036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342900" lvl="0" indent="-342900"/>
            <a:r>
              <a:rPr lang="zh-CN" altLang="en-US" sz="2600" dirty="0">
                <a:ea typeface="宋体" panose="02010600030101010101" pitchFamily="2" charset="-122"/>
              </a:rPr>
              <a:t>计算智能的分类与理论</a:t>
            </a:r>
            <a:endParaRPr lang="zh-CN" altLang="en-US" sz="2600" dirty="0">
              <a:ea typeface="宋体" panose="02010600030101010101" pitchFamily="2" charset="-122"/>
            </a:endParaRPr>
          </a:p>
          <a:p>
            <a:pPr marL="342900" lvl="0" indent="-342900"/>
            <a:r>
              <a:rPr lang="zh-CN" altLang="en-US" sz="2600" dirty="0">
                <a:ea typeface="宋体" panose="02010600030101010101" pitchFamily="2" charset="-122"/>
              </a:rPr>
              <a:t>计算智能的研究与发展</a:t>
            </a:r>
            <a:endParaRPr lang="zh-CN" altLang="en-US" sz="2600" dirty="0">
              <a:ea typeface="宋体" panose="02010600030101010101" pitchFamily="2" charset="-122"/>
            </a:endParaRPr>
          </a:p>
          <a:p>
            <a:pPr marL="342900" lvl="0" indent="-342900"/>
            <a:r>
              <a:rPr lang="zh-CN" altLang="en-US" sz="2600" dirty="0">
                <a:ea typeface="宋体" panose="02010600030101010101" pitchFamily="2" charset="-122"/>
              </a:rPr>
              <a:t>计算智能的特征与应用</a:t>
            </a:r>
            <a:endParaRPr lang="zh-CN" altLang="en-US" sz="2600" dirty="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1"/>
          <p:cNvSpPr>
            <a:spLocks noGrp="1"/>
          </p:cNvSpPr>
          <p:nvPr>
            <p:ph type="title"/>
          </p:nvPr>
        </p:nvSpPr>
        <p:spPr>
          <a:ln/>
        </p:spPr>
        <p:txBody>
          <a:bodyPr vert="horz" wrap="square" lIns="91440" tIns="45720" rIns="91440" bIns="45720" anchor="ctr" anchorCtr="0"/>
          <a:p>
            <a:pPr>
              <a:buNone/>
            </a:pPr>
            <a:endParaRPr lang="zh-CN" altLang="en-US" dirty="0"/>
          </a:p>
        </p:txBody>
      </p:sp>
      <p:sp>
        <p:nvSpPr>
          <p:cNvPr id="23555" name="内容占位符 2"/>
          <p:cNvSpPr>
            <a:spLocks noGrp="1"/>
          </p:cNvSpPr>
          <p:nvPr>
            <p:ph idx="1"/>
          </p:nvPr>
        </p:nvSpPr>
        <p:spPr>
          <a:xfrm>
            <a:off x="766763" y="995363"/>
            <a:ext cx="10871200" cy="5334000"/>
          </a:xfrm>
          <a:ln/>
        </p:spPr>
        <p:txBody>
          <a:bodyPr vert="horz" wrap="square" lIns="91440" tIns="45720" rIns="91440" bIns="45720" anchor="t" anchorCtr="0"/>
          <a:p>
            <a:endParaRPr lang="zh-CN" altLang="en-US" dirty="0"/>
          </a:p>
        </p:txBody>
      </p:sp>
      <p:sp>
        <p:nvSpPr>
          <p:cNvPr id="4" name="日期占位符 3"/>
          <p:cNvSpPr txBox="1">
            <a:spLocks noGrp="1"/>
          </p:cNvSpPr>
          <p:nvPr>
            <p:ph type="dt" sz="half" idx="10"/>
          </p:nvPr>
        </p:nvSpPr>
        <p:spPr bwMode="auto">
          <a:ln/>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11"/>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pic>
        <p:nvPicPr>
          <p:cNvPr id="23558" name="图片 5"/>
          <p:cNvPicPr>
            <a:picLocks noChangeAspect="1"/>
          </p:cNvPicPr>
          <p:nvPr/>
        </p:nvPicPr>
        <p:blipFill>
          <a:blip r:embed="rId1"/>
          <a:stretch>
            <a:fillRect/>
          </a:stretch>
        </p:blipFill>
        <p:spPr>
          <a:xfrm>
            <a:off x="623888" y="152400"/>
            <a:ext cx="9983787" cy="6472238"/>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a:ln/>
        </p:spPr>
        <p:txBody>
          <a:bodyPr vert="horz" wrap="square" lIns="91440" tIns="45720" rIns="91440" bIns="45720" anchor="ctr" anchorCtr="0"/>
          <a:p>
            <a:pPr>
              <a:buNone/>
            </a:pPr>
            <a:endParaRPr lang="zh-CN" altLang="en-US" dirty="0"/>
          </a:p>
        </p:txBody>
      </p:sp>
      <p:sp>
        <p:nvSpPr>
          <p:cNvPr id="24579" name="内容占位符 2"/>
          <p:cNvSpPr>
            <a:spLocks noGrp="1"/>
          </p:cNvSpPr>
          <p:nvPr>
            <p:ph idx="1"/>
          </p:nvPr>
        </p:nvSpPr>
        <p:spPr>
          <a:xfrm>
            <a:off x="766763" y="995363"/>
            <a:ext cx="10871200" cy="5334000"/>
          </a:xfrm>
          <a:ln/>
        </p:spPr>
        <p:txBody>
          <a:bodyPr vert="horz" wrap="square" lIns="91440" tIns="45720" rIns="91440" bIns="45720" anchor="t" anchorCtr="0"/>
          <a:p>
            <a:endParaRPr lang="zh-CN" altLang="en-US" dirty="0"/>
          </a:p>
        </p:txBody>
      </p:sp>
      <p:sp>
        <p:nvSpPr>
          <p:cNvPr id="5" name="页脚占位符 4"/>
          <p:cNvSpPr txBox="1">
            <a:spLocks noGrp="1"/>
          </p:cNvSpPr>
          <p:nvPr>
            <p:ph type="ftr" sz="quarter" idx="11"/>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pic>
        <p:nvPicPr>
          <p:cNvPr id="24581" name="图片 5"/>
          <p:cNvPicPr>
            <a:picLocks noChangeAspect="1"/>
          </p:cNvPicPr>
          <p:nvPr/>
        </p:nvPicPr>
        <p:blipFill>
          <a:blip r:embed="rId1"/>
          <a:stretch>
            <a:fillRect/>
          </a:stretch>
        </p:blipFill>
        <p:spPr>
          <a:xfrm>
            <a:off x="1343025" y="0"/>
            <a:ext cx="8831263" cy="67056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1"/>
          <p:cNvSpPr>
            <a:spLocks noGrp="1"/>
          </p:cNvSpPr>
          <p:nvPr>
            <p:ph type="title"/>
          </p:nvPr>
        </p:nvSpPr>
        <p:spPr>
          <a:ln/>
        </p:spPr>
        <p:txBody>
          <a:bodyPr vert="horz" wrap="square" lIns="91440" tIns="45720" rIns="91440" bIns="45720" anchor="ctr" anchorCtr="0"/>
          <a:p>
            <a:pPr>
              <a:buNone/>
            </a:pPr>
            <a:endParaRPr lang="zh-CN" altLang="en-US" dirty="0"/>
          </a:p>
        </p:txBody>
      </p:sp>
      <p:sp>
        <p:nvSpPr>
          <p:cNvPr id="5" name="页脚占位符 4"/>
          <p:cNvSpPr txBox="1">
            <a:spLocks noGrp="1"/>
          </p:cNvSpPr>
          <p:nvPr>
            <p:ph type="ftr" sz="quarter" idx="11"/>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pic>
        <p:nvPicPr>
          <p:cNvPr id="25604" name="图片 5"/>
          <p:cNvPicPr>
            <a:picLocks noChangeAspect="1"/>
          </p:cNvPicPr>
          <p:nvPr/>
        </p:nvPicPr>
        <p:blipFill>
          <a:blip r:embed="rId1"/>
          <a:stretch>
            <a:fillRect/>
          </a:stretch>
        </p:blipFill>
        <p:spPr>
          <a:xfrm>
            <a:off x="1558925" y="-147637"/>
            <a:ext cx="9448800" cy="6853237"/>
          </a:xfrm>
          <a:prstGeom prst="rect">
            <a:avLst/>
          </a:prstGeom>
          <a:noFill/>
          <a:ln w="9525">
            <a:noFill/>
          </a:ln>
        </p:spPr>
      </p:pic>
      <p:sp>
        <p:nvSpPr>
          <p:cNvPr id="25605" name="内容占位符 2"/>
          <p:cNvSpPr>
            <a:spLocks noGrp="1"/>
          </p:cNvSpPr>
          <p:nvPr>
            <p:ph idx="1"/>
          </p:nvPr>
        </p:nvSpPr>
        <p:spPr>
          <a:xfrm>
            <a:off x="7208838" y="419100"/>
            <a:ext cx="3238500" cy="4051300"/>
          </a:xfrm>
          <a:ln/>
        </p:spPr>
        <p:txBody>
          <a:bodyPr vert="horz" wrap="square" lIns="91440" tIns="45720" rIns="91440" bIns="45720" anchor="t" anchorCtr="0"/>
          <a:p>
            <a:r>
              <a:rPr lang="en-US" altLang="zh-CN" sz="1800" dirty="0">
                <a:hlinkClick r:id="rId2"/>
              </a:rPr>
              <a:t>NICE Seminar(2020-09-20)</a:t>
            </a:r>
            <a:r>
              <a:rPr lang="zh-CN" altLang="en-US" sz="1800" dirty="0">
                <a:hlinkClick r:id="rId2"/>
              </a:rPr>
              <a:t>：进化算法总有一款适合你（安徽大学田野博士）</a:t>
            </a:r>
            <a:r>
              <a:rPr lang="en-US" altLang="zh-CN" sz="1800" dirty="0">
                <a:hlinkClick r:id="rId2"/>
              </a:rPr>
              <a:t>_</a:t>
            </a:r>
            <a:r>
              <a:rPr lang="zh-CN" altLang="en-US" sz="1800" dirty="0">
                <a:hlinkClick r:id="rId2"/>
              </a:rPr>
              <a:t>哔哩哔哩</a:t>
            </a:r>
            <a:r>
              <a:rPr lang="en-US" altLang="zh-CN" sz="1800" dirty="0">
                <a:hlinkClick r:id="rId2"/>
              </a:rPr>
              <a:t>_bilibili</a:t>
            </a:r>
            <a:endParaRPr lang="zh-CN" alt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 </a:t>
            </a:r>
            <a:r>
              <a:rPr lang="zh-CN" altLang="en-US" sz="3800" dirty="0">
                <a:ea typeface="宋体" panose="02010600030101010101" pitchFamily="2" charset="-122"/>
              </a:rPr>
              <a:t>计算智能方法</a:t>
            </a:r>
            <a:endParaRPr lang="en-US" altLang="zh-CN" sz="3800" dirty="0">
              <a:ea typeface="宋体" panose="02010600030101010101" pitchFamily="2" charset="-122"/>
            </a:endParaRPr>
          </a:p>
        </p:txBody>
      </p:sp>
      <p:sp>
        <p:nvSpPr>
          <p:cNvPr id="26627"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6628"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6629"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6630" name="内容占位符 6"/>
          <p:cNvSpPr>
            <a:spLocks noGrp="1"/>
          </p:cNvSpPr>
          <p:nvPr>
            <p:ph idx="1"/>
          </p:nvPr>
        </p:nvSpPr>
        <p:spPr>
          <a:xfrm>
            <a:off x="334963" y="990600"/>
            <a:ext cx="11522075" cy="5334000"/>
          </a:xfrm>
          <a:ln/>
        </p:spPr>
        <p:txBody>
          <a:bodyPr vert="horz" wrap="square" lIns="91440" tIns="45720" rIns="91440" bIns="45720" anchor="t" anchorCtr="0"/>
          <a:p>
            <a:r>
              <a:rPr lang="zh-CN" altLang="en-US" sz="2400" dirty="0">
                <a:ea typeface="宋体" panose="02010600030101010101" pitchFamily="2" charset="-122"/>
              </a:rPr>
              <a:t> 计算智能算法是人工智能的一个分支，是联结主义的典型代表，又称为仿生学派或生理学派。</a:t>
            </a:r>
            <a:endParaRPr lang="zh-CN" altLang="en-US" sz="2000" dirty="0">
              <a:ea typeface="宋体" panose="02010600030101010101" pitchFamily="2" charset="-122"/>
            </a:endParaRPr>
          </a:p>
          <a:p>
            <a:endParaRPr lang="en-US" altLang="zh-CN" sz="1600" dirty="0">
              <a:ea typeface="宋体" panose="02010600030101010101" pitchFamily="2" charset="-122"/>
            </a:endParaRPr>
          </a:p>
          <a:p>
            <a:endParaRPr lang="zh-CN" altLang="en-US" sz="2400" dirty="0">
              <a:ea typeface="宋体" panose="02010600030101010101" pitchFamily="2" charset="-122"/>
            </a:endParaRPr>
          </a:p>
          <a:p>
            <a:endParaRPr lang="zh-CN" altLang="en-US" sz="2400" dirty="0">
              <a:ea typeface="宋体" panose="02010600030101010101" pitchFamily="2" charset="-122"/>
            </a:endParaRPr>
          </a:p>
        </p:txBody>
      </p:sp>
      <p:grpSp>
        <p:nvGrpSpPr>
          <p:cNvPr id="2" name="Group 3"/>
          <p:cNvGrpSpPr/>
          <p:nvPr/>
        </p:nvGrpSpPr>
        <p:grpSpPr>
          <a:xfrm>
            <a:off x="1828800" y="3171825"/>
            <a:ext cx="2743200" cy="2946400"/>
            <a:chOff x="720" y="1998"/>
            <a:chExt cx="1440" cy="1680"/>
          </a:xfrm>
        </p:grpSpPr>
        <p:sp>
          <p:nvSpPr>
            <p:cNvPr id="26652" name="AutoShape 4"/>
            <p:cNvSpPr/>
            <p:nvPr/>
          </p:nvSpPr>
          <p:spPr>
            <a:xfrm>
              <a:off x="720" y="1998"/>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26653" name="Text Box 5"/>
            <p:cNvSpPr txBox="1"/>
            <p:nvPr/>
          </p:nvSpPr>
          <p:spPr>
            <a:xfrm>
              <a:off x="780" y="2124"/>
              <a:ext cx="1284" cy="151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2400" dirty="0">
                  <a:solidFill>
                    <a:srgbClr val="FF0000"/>
                  </a:solidFill>
                  <a:latin typeface="Arial" panose="020B0604020202020204" pitchFamily="34" charset="0"/>
                  <a:ea typeface="宋体" panose="02010600030101010101" pitchFamily="2" charset="-122"/>
                </a:rPr>
                <a:t>逻辑主义</a:t>
              </a:r>
              <a:endParaRPr lang="zh-CN" altLang="en-US" sz="2400" dirty="0">
                <a:solidFill>
                  <a:srgbClr val="FF0000"/>
                </a:solidFill>
                <a:latin typeface="Arial" panose="020B0604020202020204" pitchFamily="34" charset="0"/>
                <a:ea typeface="宋体" panose="02010600030101010101" pitchFamily="2" charset="-122"/>
              </a:endParaRPr>
            </a:p>
            <a:p>
              <a:pPr marL="0" lvl="0" indent="0">
                <a:spcBef>
                  <a:spcPct val="0"/>
                </a:spcBef>
                <a:buClrTx/>
                <a:buFontTx/>
                <a:buNone/>
              </a:pPr>
              <a:r>
                <a:rPr lang="zh-CN" altLang="en-US" sz="1800" b="0" dirty="0">
                  <a:solidFill>
                    <a:srgbClr val="0000FF"/>
                  </a:solidFill>
                  <a:latin typeface="宋体" panose="02010600030101010101" pitchFamily="2" charset="-122"/>
                  <a:ea typeface="宋体" panose="02010600030101010101" pitchFamily="2" charset="-122"/>
                </a:rPr>
                <a:t>又称为符号主义</a:t>
              </a:r>
              <a:r>
                <a:rPr lang="en-US" altLang="zh-CN" sz="1800" b="0" dirty="0">
                  <a:solidFill>
                    <a:srgbClr val="0000FF"/>
                  </a:solidFill>
                  <a:latin typeface="宋体" panose="02010600030101010101" pitchFamily="2" charset="-122"/>
                  <a:ea typeface="宋体" panose="02010600030101010101" pitchFamily="2" charset="-122"/>
                </a:rPr>
                <a:t>(</a:t>
              </a:r>
              <a:r>
                <a:rPr lang="en-US" altLang="zh-CN" sz="1800" b="0" dirty="0">
                  <a:solidFill>
                    <a:srgbClr val="0000FF"/>
                  </a:solidFill>
                  <a:latin typeface="Times New Roman" panose="02020603050405020304" pitchFamily="18" charset="0"/>
                  <a:ea typeface="宋体" panose="02010600030101010101" pitchFamily="2" charset="-122"/>
                </a:rPr>
                <a:t>Symbolicism</a:t>
              </a:r>
              <a:r>
                <a:rPr lang="en-US" altLang="zh-CN" sz="1800" b="0" dirty="0">
                  <a:solidFill>
                    <a:srgbClr val="0000FF"/>
                  </a:solidFill>
                  <a:latin typeface="宋体" panose="02010600030101010101" pitchFamily="2" charset="-122"/>
                  <a:ea typeface="宋体" panose="02010600030101010101" pitchFamily="2" charset="-122"/>
                </a:rPr>
                <a:t>)</a:t>
              </a:r>
              <a:r>
                <a:rPr lang="zh-CN" altLang="en-US" sz="1800" b="0" dirty="0">
                  <a:solidFill>
                    <a:srgbClr val="0000FF"/>
                  </a:solidFill>
                  <a:latin typeface="宋体" panose="02010600030101010101" pitchFamily="2" charset="-122"/>
                  <a:ea typeface="宋体" panose="02010600030101010101" pitchFamily="2" charset="-122"/>
                </a:rPr>
                <a:t>、心理学派</a:t>
              </a:r>
              <a:r>
                <a:rPr lang="en-US" altLang="zh-CN" sz="1800" b="0" dirty="0">
                  <a:solidFill>
                    <a:srgbClr val="0000FF"/>
                  </a:solidFill>
                  <a:latin typeface="宋体" panose="02010600030101010101" pitchFamily="2" charset="-122"/>
                  <a:ea typeface="宋体" panose="02010600030101010101" pitchFamily="2" charset="-122"/>
                </a:rPr>
                <a:t>(</a:t>
              </a:r>
              <a:r>
                <a:rPr lang="en-US" altLang="zh-CN" sz="1800" b="0" dirty="0">
                  <a:solidFill>
                    <a:srgbClr val="0000FF"/>
                  </a:solidFill>
                  <a:latin typeface="Times New Roman" panose="02020603050405020304" pitchFamily="18" charset="0"/>
                  <a:ea typeface="宋体" panose="02010600030101010101" pitchFamily="2" charset="-122"/>
                </a:rPr>
                <a:t>Psychlogism</a:t>
              </a:r>
              <a:r>
                <a:rPr lang="en-US" altLang="zh-CN" sz="1800" b="0" dirty="0">
                  <a:solidFill>
                    <a:srgbClr val="0000FF"/>
                  </a:solidFill>
                  <a:latin typeface="宋体" panose="02010600030101010101" pitchFamily="2" charset="-122"/>
                  <a:ea typeface="宋体" panose="02010600030101010101" pitchFamily="2" charset="-122"/>
                </a:rPr>
                <a:t>)</a:t>
              </a:r>
              <a:r>
                <a:rPr lang="zh-CN" altLang="en-US" sz="1800" b="0" dirty="0">
                  <a:solidFill>
                    <a:srgbClr val="0000FF"/>
                  </a:solidFill>
                  <a:latin typeface="宋体" panose="02010600030101010101" pitchFamily="2" charset="-122"/>
                  <a:ea typeface="宋体" panose="02010600030101010101" pitchFamily="2" charset="-122"/>
                </a:rPr>
                <a:t>或计算机学派</a:t>
              </a:r>
              <a:r>
                <a:rPr lang="en-US" altLang="zh-CN" sz="1800" b="0" dirty="0">
                  <a:solidFill>
                    <a:srgbClr val="0000FF"/>
                  </a:solidFill>
                  <a:latin typeface="宋体" panose="02010600030101010101" pitchFamily="2" charset="-122"/>
                  <a:ea typeface="宋体" panose="02010600030101010101" pitchFamily="2" charset="-122"/>
                </a:rPr>
                <a:t>(</a:t>
              </a:r>
              <a:r>
                <a:rPr lang="en-US" altLang="zh-CN" sz="1800" b="0" dirty="0">
                  <a:solidFill>
                    <a:srgbClr val="0000FF"/>
                  </a:solidFill>
                  <a:latin typeface="Times New Roman" panose="02020603050405020304" pitchFamily="18" charset="0"/>
                  <a:ea typeface="宋体" panose="02010600030101010101" pitchFamily="2" charset="-122"/>
                </a:rPr>
                <a:t>Computerism</a:t>
              </a:r>
              <a:r>
                <a:rPr lang="en-US" altLang="zh-CN" sz="1800" b="0" dirty="0">
                  <a:solidFill>
                    <a:srgbClr val="0000FF"/>
                  </a:solidFill>
                  <a:latin typeface="宋体" panose="02010600030101010101" pitchFamily="2" charset="-122"/>
                  <a:ea typeface="宋体" panose="02010600030101010101" pitchFamily="2" charset="-122"/>
                </a:rPr>
                <a:t>)</a:t>
              </a:r>
              <a:r>
                <a:rPr lang="zh-CN" altLang="en-US" sz="1800" b="0" dirty="0">
                  <a:solidFill>
                    <a:srgbClr val="0000FF"/>
                  </a:solidFill>
                  <a:latin typeface="宋体" panose="02010600030101010101" pitchFamily="2" charset="-122"/>
                  <a:ea typeface="宋体" panose="02010600030101010101" pitchFamily="2" charset="-122"/>
                </a:rPr>
                <a:t>，其原理主要为物理符号系统假设和有限理性原理。</a:t>
              </a:r>
              <a:endParaRPr lang="en-US" altLang="zh-CN" sz="1800" b="0" dirty="0">
                <a:solidFill>
                  <a:srgbClr val="0000FF"/>
                </a:solidFill>
                <a:latin typeface="宋体" panose="02010600030101010101" pitchFamily="2" charset="-122"/>
                <a:ea typeface="宋体" panose="02010600030101010101" pitchFamily="2" charset="-122"/>
              </a:endParaRPr>
            </a:p>
          </p:txBody>
        </p:sp>
      </p:grpSp>
      <p:sp>
        <p:nvSpPr>
          <p:cNvPr id="12" name="Freeform 6"/>
          <p:cNvSpPr/>
          <p:nvPr/>
        </p:nvSpPr>
        <p:spPr bwMode="gray">
          <a:xfrm>
            <a:off x="3886200" y="2438400"/>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 name="Group 8"/>
          <p:cNvGrpSpPr/>
          <p:nvPr/>
        </p:nvGrpSpPr>
        <p:grpSpPr>
          <a:xfrm>
            <a:off x="4445000" y="1131888"/>
            <a:ext cx="2998788" cy="1601787"/>
            <a:chOff x="1920" y="912"/>
            <a:chExt cx="1889" cy="1009"/>
          </a:xfrm>
        </p:grpSpPr>
        <p:grpSp>
          <p:nvGrpSpPr>
            <p:cNvPr id="26643" name="Group 9"/>
            <p:cNvGrpSpPr/>
            <p:nvPr/>
          </p:nvGrpSpPr>
          <p:grpSpPr>
            <a:xfrm>
              <a:off x="1920" y="912"/>
              <a:ext cx="1889" cy="1009"/>
              <a:chOff x="1997" y="1314"/>
              <a:chExt cx="1889" cy="1009"/>
            </a:xfrm>
          </p:grpSpPr>
          <p:grpSp>
            <p:nvGrpSpPr>
              <p:cNvPr id="26645" name="Group 10"/>
              <p:cNvGrpSpPr/>
              <p:nvPr/>
            </p:nvGrpSpPr>
            <p:grpSpPr>
              <a:xfrm>
                <a:off x="1997" y="1404"/>
                <a:ext cx="1889" cy="919"/>
                <a:chOff x="1973" y="1027"/>
                <a:chExt cx="1926" cy="937"/>
              </a:xfrm>
            </p:grpSpPr>
            <p:sp>
              <p:nvSpPr>
                <p:cNvPr id="21" name="Oval 11"/>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Oval 12"/>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7" name="Oval 13"/>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Oval 14"/>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Oval 15"/>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Oval 16"/>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6644" name="Text Box 17"/>
            <p:cNvSpPr txBox="1"/>
            <p:nvPr/>
          </p:nvSpPr>
          <p:spPr>
            <a:xfrm>
              <a:off x="2391" y="1026"/>
              <a:ext cx="88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2400" dirty="0">
                  <a:solidFill>
                    <a:srgbClr val="000000"/>
                  </a:solidFill>
                  <a:latin typeface="Arial" panose="020B0604020202020204" pitchFamily="34" charset="0"/>
                  <a:ea typeface="宋体" panose="02010600030101010101" pitchFamily="2" charset="-122"/>
                </a:rPr>
                <a:t>人工智能</a:t>
              </a:r>
              <a:endParaRPr lang="zh-CN" altLang="en-US" sz="1400" b="0" dirty="0">
                <a:solidFill>
                  <a:srgbClr val="000000"/>
                </a:solidFill>
                <a:latin typeface="Arial" panose="020B0604020202020204" pitchFamily="34" charset="0"/>
                <a:ea typeface="宋体" panose="02010600030101010101" pitchFamily="2" charset="-122"/>
              </a:endParaRPr>
            </a:p>
          </p:txBody>
        </p:sp>
      </p:grpSp>
      <p:grpSp>
        <p:nvGrpSpPr>
          <p:cNvPr id="6" name="Group 18"/>
          <p:cNvGrpSpPr/>
          <p:nvPr/>
        </p:nvGrpSpPr>
        <p:grpSpPr>
          <a:xfrm>
            <a:off x="4868863" y="3141663"/>
            <a:ext cx="2667000" cy="2986087"/>
            <a:chOff x="3504" y="1998"/>
            <a:chExt cx="1440" cy="1680"/>
          </a:xfrm>
        </p:grpSpPr>
        <p:sp>
          <p:nvSpPr>
            <p:cNvPr id="26641" name="AutoShape 19"/>
            <p:cNvSpPr/>
            <p:nvPr/>
          </p:nvSpPr>
          <p:spPr>
            <a:xfrm>
              <a:off x="3504" y="1998"/>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26642" name="Text Box 20"/>
            <p:cNvSpPr txBox="1"/>
            <p:nvPr/>
          </p:nvSpPr>
          <p:spPr>
            <a:xfrm>
              <a:off x="3600" y="2124"/>
              <a:ext cx="1284" cy="149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2400" dirty="0">
                  <a:solidFill>
                    <a:srgbClr val="FF0000"/>
                  </a:solidFill>
                  <a:latin typeface="Arial" panose="020B0604020202020204" pitchFamily="34" charset="0"/>
                  <a:ea typeface="宋体" panose="02010600030101010101" pitchFamily="2" charset="-122"/>
                </a:rPr>
                <a:t>行为主义</a:t>
              </a:r>
              <a:endParaRPr lang="zh-CN" altLang="en-US" sz="2400" dirty="0">
                <a:solidFill>
                  <a:srgbClr val="FF0000"/>
                </a:solidFill>
                <a:latin typeface="Arial" panose="020B0604020202020204" pitchFamily="34" charset="0"/>
                <a:ea typeface="宋体" panose="02010600030101010101" pitchFamily="2" charset="-122"/>
              </a:endParaRPr>
            </a:p>
            <a:p>
              <a:pPr marL="0" lvl="0" indent="0">
                <a:spcBef>
                  <a:spcPct val="0"/>
                </a:spcBef>
                <a:buClrTx/>
                <a:buFontTx/>
                <a:buNone/>
              </a:pPr>
              <a:r>
                <a:rPr lang="zh-CN" altLang="en-US" sz="1800" b="0" dirty="0">
                  <a:solidFill>
                    <a:srgbClr val="0000FF"/>
                  </a:solidFill>
                  <a:latin typeface="宋体" panose="02010600030101010101" pitchFamily="2" charset="-122"/>
                  <a:ea typeface="宋体" panose="02010600030101010101" pitchFamily="2" charset="-122"/>
                </a:rPr>
                <a:t>又称为控制论学派</a:t>
              </a:r>
              <a:r>
                <a:rPr lang="en-US" altLang="zh-CN" sz="1800" b="0" dirty="0">
                  <a:solidFill>
                    <a:srgbClr val="0000FF"/>
                  </a:solidFill>
                  <a:latin typeface="宋体" panose="02010600030101010101" pitchFamily="2" charset="-122"/>
                  <a:ea typeface="宋体" panose="02010600030101010101" pitchFamily="2" charset="-122"/>
                </a:rPr>
                <a:t>(</a:t>
              </a:r>
              <a:r>
                <a:rPr lang="en-US" altLang="zh-CN" sz="1800" b="0" dirty="0">
                  <a:solidFill>
                    <a:srgbClr val="0000FF"/>
                  </a:solidFill>
                  <a:latin typeface="Times New Roman" panose="02020603050405020304" pitchFamily="18" charset="0"/>
                  <a:ea typeface="宋体" panose="02010600030101010101" pitchFamily="2" charset="-122"/>
                </a:rPr>
                <a:t>Cyberneticsism</a:t>
              </a:r>
              <a:r>
                <a:rPr lang="en-US" altLang="zh-CN" sz="1800" b="0" dirty="0">
                  <a:solidFill>
                    <a:srgbClr val="0000FF"/>
                  </a:solidFill>
                  <a:latin typeface="宋体" panose="02010600030101010101" pitchFamily="2" charset="-122"/>
                  <a:ea typeface="宋体" panose="02010600030101010101" pitchFamily="2" charset="-122"/>
                </a:rPr>
                <a:t>)</a:t>
              </a:r>
              <a:r>
                <a:rPr lang="zh-CN" altLang="en-US" sz="1800" b="0" dirty="0">
                  <a:solidFill>
                    <a:srgbClr val="0000FF"/>
                  </a:solidFill>
                  <a:latin typeface="宋体" panose="02010600030101010101" pitchFamily="2" charset="-122"/>
                  <a:ea typeface="宋体" panose="02010600030101010101" pitchFamily="2" charset="-122"/>
                </a:rPr>
                <a:t>，其原理为控制论及感知</a:t>
              </a:r>
              <a:r>
                <a:rPr lang="en-US" altLang="zh-CN" sz="1800" b="0" dirty="0">
                  <a:solidFill>
                    <a:srgbClr val="0000FF"/>
                  </a:solidFill>
                  <a:latin typeface="宋体" panose="02010600030101010101" pitchFamily="2" charset="-122"/>
                  <a:ea typeface="宋体" panose="02010600030101010101" pitchFamily="2" charset="-122"/>
                </a:rPr>
                <a:t>-</a:t>
              </a:r>
              <a:r>
                <a:rPr lang="zh-CN" altLang="en-US" sz="1800" b="0" dirty="0">
                  <a:solidFill>
                    <a:srgbClr val="0000FF"/>
                  </a:solidFill>
                  <a:latin typeface="宋体" panose="02010600030101010101" pitchFamily="2" charset="-122"/>
                  <a:ea typeface="宋体" panose="02010600030101010101" pitchFamily="2" charset="-122"/>
                </a:rPr>
                <a:t>动作型控制系统。他们对人工智能发展历史具有不同的看法，这一学派认为人工智能源于控制论。</a:t>
              </a:r>
              <a:endParaRPr lang="zh-CN" altLang="en-US" sz="1800" b="0" dirty="0">
                <a:solidFill>
                  <a:srgbClr val="0000FF"/>
                </a:solidFill>
                <a:latin typeface="宋体" panose="02010600030101010101" pitchFamily="2" charset="-122"/>
                <a:ea typeface="宋体" panose="02010600030101010101" pitchFamily="2" charset="-122"/>
              </a:endParaRPr>
            </a:p>
          </p:txBody>
        </p:sp>
      </p:grpSp>
      <p:sp>
        <p:nvSpPr>
          <p:cNvPr id="26" name="Freeform 21"/>
          <p:cNvSpPr/>
          <p:nvPr/>
        </p:nvSpPr>
        <p:spPr bwMode="gray">
          <a:xfrm flipH="1">
            <a:off x="7326313" y="2514600"/>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8" name="Group 22"/>
          <p:cNvGrpSpPr/>
          <p:nvPr/>
        </p:nvGrpSpPr>
        <p:grpSpPr>
          <a:xfrm>
            <a:off x="7826375" y="3124200"/>
            <a:ext cx="2590800" cy="3048000"/>
            <a:chOff x="3504" y="1998"/>
            <a:chExt cx="1440" cy="1680"/>
          </a:xfrm>
        </p:grpSpPr>
        <p:sp>
          <p:nvSpPr>
            <p:cNvPr id="26639" name="AutoShape 23"/>
            <p:cNvSpPr/>
            <p:nvPr/>
          </p:nvSpPr>
          <p:spPr>
            <a:xfrm>
              <a:off x="3504" y="1998"/>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26640" name="Text Box 24"/>
            <p:cNvSpPr txBox="1"/>
            <p:nvPr/>
          </p:nvSpPr>
          <p:spPr>
            <a:xfrm>
              <a:off x="3600" y="2124"/>
              <a:ext cx="1284" cy="15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2400" dirty="0">
                  <a:solidFill>
                    <a:srgbClr val="FF0000"/>
                  </a:solidFill>
                  <a:latin typeface="Arial" panose="020B0604020202020204" pitchFamily="34" charset="0"/>
                  <a:ea typeface="宋体" panose="02010600030101010101" pitchFamily="2" charset="-122"/>
                </a:rPr>
                <a:t>联结主义</a:t>
              </a:r>
              <a:endParaRPr lang="zh-CN" altLang="en-US" sz="2400" dirty="0">
                <a:solidFill>
                  <a:srgbClr val="FF0000"/>
                </a:solidFill>
                <a:latin typeface="Arial" panose="020B0604020202020204" pitchFamily="34" charset="0"/>
                <a:ea typeface="宋体" panose="02010600030101010101" pitchFamily="2" charset="-122"/>
              </a:endParaRPr>
            </a:p>
            <a:p>
              <a:pPr marL="0" lvl="0" indent="0">
                <a:spcBef>
                  <a:spcPct val="0"/>
                </a:spcBef>
                <a:buClrTx/>
                <a:buFontTx/>
                <a:buNone/>
              </a:pPr>
              <a:r>
                <a:rPr lang="zh-CN" altLang="en-US" sz="1800" b="0" dirty="0">
                  <a:solidFill>
                    <a:srgbClr val="0000FF"/>
                  </a:solidFill>
                  <a:latin typeface="宋体" panose="02010600030101010101" pitchFamily="2" charset="-122"/>
                  <a:ea typeface="宋体" panose="02010600030101010101" pitchFamily="2" charset="-122"/>
                </a:rPr>
                <a:t>又称为仿生学派</a:t>
              </a:r>
              <a:r>
                <a:rPr lang="en-US" altLang="zh-CN" sz="1800" b="0" dirty="0">
                  <a:solidFill>
                    <a:srgbClr val="0000FF"/>
                  </a:solidFill>
                  <a:latin typeface="宋体" panose="02010600030101010101" pitchFamily="2" charset="-122"/>
                  <a:ea typeface="宋体" panose="02010600030101010101" pitchFamily="2" charset="-122"/>
                </a:rPr>
                <a:t>(</a:t>
              </a:r>
              <a:r>
                <a:rPr lang="en-US" altLang="zh-CN" sz="1800" b="0" dirty="0">
                  <a:solidFill>
                    <a:srgbClr val="0000FF"/>
                  </a:solidFill>
                  <a:latin typeface="Times New Roman" panose="02020603050405020304" pitchFamily="18" charset="0"/>
                  <a:ea typeface="宋体" panose="02010600030101010101" pitchFamily="2" charset="-122"/>
                </a:rPr>
                <a:t>Bionicsism</a:t>
              </a:r>
              <a:r>
                <a:rPr lang="en-US" altLang="zh-CN" sz="1800" b="0" dirty="0">
                  <a:solidFill>
                    <a:srgbClr val="0000FF"/>
                  </a:solidFill>
                  <a:latin typeface="宋体" panose="02010600030101010101" pitchFamily="2" charset="-122"/>
                  <a:ea typeface="宋体" panose="02010600030101010101" pitchFamily="2" charset="-122"/>
                </a:rPr>
                <a:t>)</a:t>
              </a:r>
              <a:r>
                <a:rPr lang="zh-CN" altLang="en-US" sz="1800" b="0" dirty="0">
                  <a:solidFill>
                    <a:srgbClr val="0000FF"/>
                  </a:solidFill>
                  <a:latin typeface="宋体" panose="02010600030101010101" pitchFamily="2" charset="-122"/>
                  <a:ea typeface="宋体" panose="02010600030101010101" pitchFamily="2" charset="-122"/>
                </a:rPr>
                <a:t>或生理学派</a:t>
              </a:r>
              <a:r>
                <a:rPr lang="en-US" altLang="zh-CN" sz="1800" b="0" dirty="0">
                  <a:solidFill>
                    <a:srgbClr val="0000FF"/>
                  </a:solidFill>
                  <a:latin typeface="宋体" panose="02010600030101010101" pitchFamily="2" charset="-122"/>
                  <a:ea typeface="宋体" panose="02010600030101010101" pitchFamily="2" charset="-122"/>
                </a:rPr>
                <a:t>(</a:t>
              </a:r>
              <a:r>
                <a:rPr lang="en-US" altLang="zh-CN" sz="1800" b="0" dirty="0">
                  <a:solidFill>
                    <a:srgbClr val="0000FF"/>
                  </a:solidFill>
                  <a:latin typeface="Times New Roman" panose="02020603050405020304" pitchFamily="18" charset="0"/>
                  <a:ea typeface="宋体" panose="02010600030101010101" pitchFamily="2" charset="-122"/>
                </a:rPr>
                <a:t>Physiologism</a:t>
              </a:r>
              <a:r>
                <a:rPr lang="en-US" altLang="zh-CN" sz="1800" b="0" dirty="0">
                  <a:solidFill>
                    <a:srgbClr val="0000FF"/>
                  </a:solidFill>
                  <a:latin typeface="宋体" panose="02010600030101010101" pitchFamily="2" charset="-122"/>
                  <a:ea typeface="宋体" panose="02010600030101010101" pitchFamily="2" charset="-122"/>
                </a:rPr>
                <a:t>)</a:t>
              </a:r>
              <a:r>
                <a:rPr lang="zh-CN" altLang="en-US" sz="1800" b="0" dirty="0">
                  <a:solidFill>
                    <a:srgbClr val="0000FF"/>
                  </a:solidFill>
                  <a:latin typeface="宋体" panose="02010600030101010101" pitchFamily="2" charset="-122"/>
                  <a:ea typeface="宋体" panose="02010600030101010101" pitchFamily="2" charset="-122"/>
                </a:rPr>
                <a:t>，其原理主要为神经网络及神经网络间的连接机制与学习算法，包括进化计算等计算智能算法。</a:t>
              </a:r>
              <a:endParaRPr lang="zh-CN" altLang="en-US" sz="2400" b="0" dirty="0">
                <a:solidFill>
                  <a:srgbClr val="0000FF"/>
                </a:solidFill>
                <a:latin typeface="宋体" panose="02010600030101010101" pitchFamily="2" charset="-122"/>
                <a:ea typeface="宋体" panose="02010600030101010101" pitchFamily="2" charset="-122"/>
              </a:endParaRPr>
            </a:p>
          </p:txBody>
        </p:sp>
      </p:grpSp>
      <p:sp>
        <p:nvSpPr>
          <p:cNvPr id="26637" name="WordArt 26"/>
          <p:cNvSpPr>
            <a:spLocks noTextEdit="1"/>
          </p:cNvSpPr>
          <p:nvPr/>
        </p:nvSpPr>
        <p:spPr>
          <a:xfrm>
            <a:off x="4224338" y="3716338"/>
            <a:ext cx="3505200" cy="1319212"/>
          </a:xfrm>
          <a:prstGeom prst="rect">
            <a:avLst/>
          </a:prstGeom>
        </p:spPr>
        <p:txBody>
          <a:bodyPr wrap="none" fromWordArt="1">
            <a:prstTxWarp prst="textDoubleWave1">
              <a:avLst>
                <a:gd name="adj1" fmla="val 6500"/>
                <a:gd name="adj2" fmla="val 0"/>
              </a:avLst>
            </a:prstTxWarp>
            <a:normAutofit/>
          </a:bodyPr>
          <a:p>
            <a:pPr algn="ctr"/>
            <a:r>
              <a:rPr lang="zh-CN" altLang="en-US" sz="3600" spc="-360">
                <a:ln w="12700" cap="flat" cmpd="sng">
                  <a:solidFill>
                    <a:srgbClr val="000099"/>
                  </a:solidFill>
                  <a:prstDash val="solid"/>
                  <a:headEnd type="none" w="med" len="med"/>
                  <a:tailEnd type="none" w="med" len="med"/>
                </a:ln>
                <a:solidFill>
                  <a:srgbClr val="33CCFF"/>
                </a:solidFill>
                <a:effectLst>
                  <a:outerShdw dist="125724" dir="18900000" algn="ctr" rotWithShape="0">
                    <a:srgbClr val="000099"/>
                  </a:outerShdw>
                </a:effectLst>
                <a:latin typeface="宋体" panose="02010600030101010101" pitchFamily="2" charset="-122"/>
                <a:ea typeface="宋体" panose="02010600030101010101" pitchFamily="2" charset="-122"/>
              </a:rPr>
              <a:t>计算智能</a:t>
            </a:r>
            <a:endParaRPr lang="zh-CN" altLang="en-US" sz="3600" spc="-360">
              <a:ln w="12700" cap="flat" cmpd="sng">
                <a:solidFill>
                  <a:srgbClr val="000099"/>
                </a:solidFill>
                <a:prstDash val="solid"/>
                <a:headEnd type="none" w="med" len="med"/>
                <a:tailEnd type="none" w="med" len="med"/>
              </a:ln>
              <a:solidFill>
                <a:srgbClr val="33CCFF"/>
              </a:solidFill>
              <a:effectLst>
                <a:outerShdw dist="125724" dir="18900000" algn="ctr" rotWithShape="0">
                  <a:srgbClr val="000099"/>
                </a:outerShdw>
              </a:effectLst>
              <a:latin typeface="宋体" panose="02010600030101010101" pitchFamily="2" charset="-122"/>
              <a:ea typeface="宋体" panose="02010600030101010101" pitchFamily="2" charset="-122"/>
            </a:endParaRPr>
          </a:p>
        </p:txBody>
      </p:sp>
      <p:sp>
        <p:nvSpPr>
          <p:cNvPr id="31" name="Line 27"/>
          <p:cNvSpPr/>
          <p:nvPr/>
        </p:nvSpPr>
        <p:spPr>
          <a:xfrm>
            <a:off x="6019800" y="3124200"/>
            <a:ext cx="0" cy="381000"/>
          </a:xfrm>
          <a:prstGeom prst="line">
            <a:avLst/>
          </a:prstGeom>
          <a:ln w="254000" cap="flat" cmpd="sng">
            <a:solidFill>
              <a:srgbClr val="CCFFCC"/>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up)">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1" name="laser.wav"/>
                                        </p:tgtEl>
                                      </p:cMediaNode>
                                    </p:audio>
                                  </p:sub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8"/>
                                            </p:cond>
                                          </p:stCondLst>
                                          <p:endCondLst>
                                            <p:cond evt="onStopAudio" delay="0">
                                              <p:tgtEl>
                                                <p:sldTgt/>
                                              </p:tgtEl>
                                            </p:cond>
                                          </p:endCondLst>
                                        </p:cTn>
                                        <p:tgtEl>
                                          <p:sndTgt r:embed="rId1" name="laser.wav"/>
                                        </p:tgtEl>
                                      </p:cMediaNode>
                                    </p:audio>
                                  </p:subTnLst>
                                </p:cTn>
                              </p:par>
                            </p:childTnLst>
                          </p:cTn>
                        </p:par>
                      </p:childTnLst>
                    </p:cTn>
                  </p:par>
                  <p:par>
                    <p:cTn id="42" fill="hold">
                      <p:stCondLst>
                        <p:cond delay="indefinite"/>
                      </p:stCondLst>
                      <p:childTnLst>
                        <p:par>
                          <p:cTn id="43" fill="hold">
                            <p:stCondLst>
                              <p:cond delay="0"/>
                            </p:stCondLst>
                            <p:childTnLst>
                              <p:par>
                                <p:cTn id="44" presetID="6" presetClass="emph" presetSubtype="0" fill="hold" nodeType="clickEffect">
                                  <p:stCondLst>
                                    <p:cond delay="0"/>
                                  </p:stCondLst>
                                  <p:childTnLst>
                                    <p:animScale>
                                      <p:cBhvr>
                                        <p:cTn id="45" dur="2000" fill="hold"/>
                                        <p:tgtEl>
                                          <p:spTgt spid="8"/>
                                        </p:tgtEl>
                                      </p:cBhvr>
                                      <p:by x="150000" y="150000"/>
                                    </p:animScale>
                                  </p:childTnLst>
                                </p:cTn>
                              </p:par>
                            </p:childTnLst>
                          </p:cTn>
                        </p:par>
                        <p:par>
                          <p:cTn id="46" fill="hold">
                            <p:stCondLst>
                              <p:cond delay="2000"/>
                            </p:stCondLst>
                            <p:childTnLst>
                              <p:par>
                                <p:cTn id="47" presetID="8" presetClass="entr" presetSubtype="16" fill="hold" nodeType="afterEffect">
                                  <p:stCondLst>
                                    <p:cond delay="0"/>
                                  </p:stCondLst>
                                  <p:childTnLst>
                                    <p:set>
                                      <p:cBhvr>
                                        <p:cTn id="48" dur="1" fill="hold">
                                          <p:stCondLst>
                                            <p:cond delay="0"/>
                                          </p:stCondLst>
                                        </p:cTn>
                                        <p:tgtEl>
                                          <p:spTgt spid="26637"/>
                                        </p:tgtEl>
                                        <p:attrNameLst>
                                          <p:attrName>style.visibility</p:attrName>
                                        </p:attrNameLst>
                                      </p:cBhvr>
                                      <p:to>
                                        <p:strVal val="visible"/>
                                      </p:to>
                                    </p:set>
                                    <p:animEffect transition="in" filter="diamond(in)">
                                      <p:cBhvr>
                                        <p:cTn id="49" dur="2000"/>
                                        <p:tgtEl>
                                          <p:spTgt spid="26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2"/>
          <p:cNvSpPr>
            <a:spLocks noGrp="1"/>
          </p:cNvSpPr>
          <p:nvPr>
            <p:ph type="title"/>
          </p:nvPr>
        </p:nvSpPr>
        <p:spPr>
          <a:ln/>
        </p:spPr>
        <p:txBody>
          <a:bodyPr vert="horz" wrap="square" lIns="91440" tIns="45720" rIns="91440" bIns="45720" anchor="ctr" anchorCtr="0"/>
          <a:p>
            <a:endParaRPr lang="zh-CN" altLang="en-US" dirty="0">
              <a:ea typeface="宋体" panose="02010600030101010101" pitchFamily="2" charset="-122"/>
            </a:endParaRPr>
          </a:p>
        </p:txBody>
      </p:sp>
      <p:sp>
        <p:nvSpPr>
          <p:cNvPr id="4" name="矩形 3"/>
          <p:cNvSpPr/>
          <p:nvPr/>
        </p:nvSpPr>
        <p:spPr>
          <a:xfrm>
            <a:off x="4800426" y="1285860"/>
            <a:ext cx="2214578" cy="57150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计算智能</a:t>
            </a: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矩形 4"/>
          <p:cNvSpPr/>
          <p:nvPr/>
        </p:nvSpPr>
        <p:spPr>
          <a:xfrm>
            <a:off x="2300096" y="3143248"/>
            <a:ext cx="2214578" cy="57150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mn-lt"/>
                <a:ea typeface="+mn-ea"/>
                <a:cs typeface="+mn-cs"/>
              </a:rPr>
              <a:t>进化计算</a:t>
            </a:r>
            <a:endParaRPr kumimoji="0" lang="zh-CN" altLang="en-US" sz="3200" b="0" i="0" u="none" strike="noStrike" kern="1200" cap="none" spc="0" normalizeH="0" baseline="0" noProof="0" dirty="0">
              <a:ln>
                <a:noFill/>
              </a:ln>
              <a:solidFill>
                <a:srgbClr val="FF0000"/>
              </a:solidFill>
              <a:effectLst/>
              <a:uLnTx/>
              <a:uFillTx/>
              <a:latin typeface="+mn-lt"/>
              <a:ea typeface="+mn-ea"/>
              <a:cs typeface="+mn-cs"/>
            </a:endParaRPr>
          </a:p>
        </p:txBody>
      </p:sp>
      <p:sp>
        <p:nvSpPr>
          <p:cNvPr id="6" name="矩形 5"/>
          <p:cNvSpPr/>
          <p:nvPr/>
        </p:nvSpPr>
        <p:spPr>
          <a:xfrm>
            <a:off x="4871864" y="3143248"/>
            <a:ext cx="2214578" cy="57150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神经网络</a:t>
            </a: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矩形 6"/>
          <p:cNvSpPr/>
          <p:nvPr/>
        </p:nvSpPr>
        <p:spPr>
          <a:xfrm>
            <a:off x="7372194" y="3143248"/>
            <a:ext cx="2214578" cy="57150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模糊逻辑</a:t>
            </a: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右箭头 7"/>
          <p:cNvSpPr/>
          <p:nvPr/>
        </p:nvSpPr>
        <p:spPr>
          <a:xfrm rot="8374914">
            <a:off x="3848100" y="2354263"/>
            <a:ext cx="976313" cy="2857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右箭头 8"/>
          <p:cNvSpPr/>
          <p:nvPr/>
        </p:nvSpPr>
        <p:spPr>
          <a:xfrm rot="5400000">
            <a:off x="5521325" y="2351088"/>
            <a:ext cx="700088" cy="284163"/>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右箭头 9"/>
          <p:cNvSpPr/>
          <p:nvPr/>
        </p:nvSpPr>
        <p:spPr>
          <a:xfrm rot="2675130">
            <a:off x="7045325" y="2373313"/>
            <a:ext cx="977900" cy="285750"/>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666" name="矩形 10"/>
          <p:cNvSpPr/>
          <p:nvPr/>
        </p:nvSpPr>
        <p:spPr>
          <a:xfrm>
            <a:off x="3943350" y="4857750"/>
            <a:ext cx="3903663"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r>
              <a:rPr lang="zh-CN" altLang="en-US" sz="1800" dirty="0">
                <a:solidFill>
                  <a:schemeClr val="tx1"/>
                </a:solidFill>
                <a:latin typeface="Arial" panose="020B0604020202020204" pitchFamily="34" charset="0"/>
                <a:ea typeface="宋体" panose="02010600030101010101" pitchFamily="2" charset="-122"/>
              </a:rPr>
              <a:t>对自身的大脑信息处理机制进行模拟</a:t>
            </a: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7667" name="矩形 11"/>
          <p:cNvSpPr/>
          <p:nvPr/>
        </p:nvSpPr>
        <p:spPr>
          <a:xfrm>
            <a:off x="6443663" y="4214813"/>
            <a:ext cx="367030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r>
              <a:rPr lang="zh-CN" altLang="en-US" sz="1800" dirty="0">
                <a:solidFill>
                  <a:schemeClr val="tx1"/>
                </a:solidFill>
                <a:latin typeface="Arial" panose="020B0604020202020204" pitchFamily="34" charset="0"/>
                <a:ea typeface="宋体" panose="02010600030101010101" pitchFamily="2" charset="-122"/>
              </a:rPr>
              <a:t>对自身模糊性的思维方式进行类比</a:t>
            </a: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7668" name="矩形 12"/>
          <p:cNvSpPr/>
          <p:nvPr/>
        </p:nvSpPr>
        <p:spPr>
          <a:xfrm>
            <a:off x="1657350" y="4214813"/>
            <a:ext cx="3903663"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r>
              <a:rPr lang="zh-CN" altLang="en-US" sz="1800" dirty="0">
                <a:solidFill>
                  <a:srgbClr val="0000FF"/>
                </a:solidFill>
                <a:latin typeface="Arial" panose="020B0604020202020204" pitchFamily="34" charset="0"/>
                <a:ea typeface="宋体" panose="02010600030101010101" pitchFamily="2" charset="-122"/>
              </a:rPr>
              <a:t>对自身进化这一更为宏观的过程学习</a:t>
            </a:r>
            <a:endParaRPr lang="zh-CN" altLang="en-US" sz="1800" b="0" dirty="0">
              <a:solidFill>
                <a:schemeClr val="tx1"/>
              </a:solidFill>
              <a:latin typeface="Arial" panose="020B0604020202020204" pitchFamily="34" charset="0"/>
              <a:ea typeface="宋体" panose="02010600030101010101" pitchFamily="2" charset="-122"/>
            </a:endParaRPr>
          </a:p>
        </p:txBody>
      </p:sp>
      <p:cxnSp>
        <p:nvCxnSpPr>
          <p:cNvPr id="15" name="直接箭头连接符 14"/>
          <p:cNvCxnSpPr/>
          <p:nvPr/>
        </p:nvCxnSpPr>
        <p:spPr>
          <a:xfrm rot="5400000">
            <a:off x="3336131" y="3893344"/>
            <a:ext cx="428625" cy="214313"/>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5400000">
            <a:off x="5585619" y="4287044"/>
            <a:ext cx="857250" cy="1588"/>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16200000" flipH="1">
            <a:off x="8122444" y="3893344"/>
            <a:ext cx="428625" cy="214313"/>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 </a:t>
            </a:r>
            <a:r>
              <a:rPr lang="zh-CN" altLang="en-US" sz="3800" dirty="0">
                <a:ea typeface="宋体" panose="02010600030101010101" pitchFamily="2" charset="-122"/>
              </a:rPr>
              <a:t>计算智能方法</a:t>
            </a:r>
            <a:endParaRPr lang="en-US" altLang="zh-CN" sz="3800" dirty="0">
              <a:ea typeface="宋体" panose="02010600030101010101" pitchFamily="2" charset="-122"/>
            </a:endParaRPr>
          </a:p>
        </p:txBody>
      </p:sp>
      <p:sp>
        <p:nvSpPr>
          <p:cNvPr id="28675"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8676"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8677"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3" name="AutoShape 3"/>
          <p:cNvSpPr>
            <a:spLocks noChangeArrowheads="1"/>
          </p:cNvSpPr>
          <p:nvPr/>
        </p:nvSpPr>
        <p:spPr bwMode="blackWhite">
          <a:xfrm>
            <a:off x="5087938" y="908050"/>
            <a:ext cx="5400675" cy="1609725"/>
          </a:xfrm>
          <a:prstGeom prst="roundRect">
            <a:avLst>
              <a:gd name="adj" fmla="val 9106"/>
            </a:avLst>
          </a:prstGeom>
          <a:gradFill rotWithShape="1">
            <a:gsLst>
              <a:gs pos="0">
                <a:schemeClr val="folHlink"/>
              </a:gs>
              <a:gs pos="100000">
                <a:schemeClr val="folHlink">
                  <a:gamma/>
                  <a:shade val="46275"/>
                  <a:invGamma/>
                </a:schemeClr>
              </a:gs>
            </a:gsLst>
            <a:lin ang="5400000" scaled="1"/>
          </a:gradFill>
          <a:ln w="25400">
            <a:solidFill>
              <a:schemeClr val="tx2"/>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随着技术的进步、工程实践问题变得</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越来越复杂，传统的计算方法面临着</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计算复杂度高、计算时间长等问题</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34" name="AutoShape 4"/>
          <p:cNvSpPr>
            <a:spLocks noChangeArrowheads="1"/>
          </p:cNvSpPr>
          <p:nvPr/>
        </p:nvSpPr>
        <p:spPr bwMode="blackWhite">
          <a:xfrm>
            <a:off x="5087938" y="2781300"/>
            <a:ext cx="5400675" cy="1601788"/>
          </a:xfrm>
          <a:prstGeom prst="roundRect">
            <a:avLst>
              <a:gd name="adj" fmla="val 9106"/>
            </a:avLst>
          </a:prstGeom>
          <a:gradFill rotWithShape="1">
            <a:gsLst>
              <a:gs pos="0">
                <a:schemeClr val="accent1"/>
              </a:gs>
              <a:gs pos="100000">
                <a:schemeClr val="accent1">
                  <a:gamma/>
                  <a:shade val="46275"/>
                  <a:invGamma/>
                </a:schemeClr>
              </a:gs>
            </a:gsLst>
            <a:lin ang="5400000" scaled="1"/>
          </a:gradFill>
          <a:ln w="25400">
            <a:solidFill>
              <a:schemeClr val="tx2"/>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计算智能方法采用启发式的随机搜索</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策略，在问题的全局空间中进行搜索</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寻优，能在可接受的时间内找到全局</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最优解或者可接受解</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35" name="AutoShape 5"/>
          <p:cNvSpPr>
            <a:spLocks noChangeArrowheads="1"/>
          </p:cNvSpPr>
          <p:nvPr/>
        </p:nvSpPr>
        <p:spPr bwMode="blackWhite">
          <a:xfrm>
            <a:off x="5087938" y="4724400"/>
            <a:ext cx="5400675" cy="1676400"/>
          </a:xfrm>
          <a:prstGeom prst="roundRect">
            <a:avLst>
              <a:gd name="adj" fmla="val 9106"/>
            </a:avLst>
          </a:prstGeom>
          <a:gradFill rotWithShape="1">
            <a:gsLst>
              <a:gs pos="0">
                <a:schemeClr val="accent2"/>
              </a:gs>
              <a:gs pos="100000">
                <a:schemeClr val="accent2">
                  <a:gamma/>
                  <a:shade val="46275"/>
                  <a:invGamma/>
                </a:schemeClr>
              </a:gs>
            </a:gsLst>
            <a:lin ang="5400000" scaled="1"/>
          </a:gradFill>
          <a:ln w="25400">
            <a:solidFill>
              <a:schemeClr val="tx2"/>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计算智能算法在处理优化问题的时候，</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对求解问题不需要严格的数学推导，而</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且有很好的全局搜索能力，具有普遍的</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适应性和求解的鲁棒性</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grpSp>
        <p:nvGrpSpPr>
          <p:cNvPr id="2" name="Group 7"/>
          <p:cNvGrpSpPr/>
          <p:nvPr/>
        </p:nvGrpSpPr>
        <p:grpSpPr>
          <a:xfrm>
            <a:off x="1600200" y="2751138"/>
            <a:ext cx="2638425" cy="2020887"/>
            <a:chOff x="4200" y="1745"/>
            <a:chExt cx="1234" cy="978"/>
          </a:xfrm>
        </p:grpSpPr>
        <p:sp>
          <p:nvSpPr>
            <p:cNvPr id="37" name="Oval 8"/>
            <p:cNvSpPr>
              <a:spLocks noChangeArrowheads="1"/>
            </p:cNvSpPr>
            <p:nvPr/>
          </p:nvSpPr>
          <p:spPr bwMode="gray">
            <a:xfrm>
              <a:off x="4200" y="2113"/>
              <a:ext cx="122" cy="251"/>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 name="Oval 9"/>
            <p:cNvSpPr>
              <a:spLocks noChangeArrowheads="1"/>
            </p:cNvSpPr>
            <p:nvPr/>
          </p:nvSpPr>
          <p:spPr bwMode="gray">
            <a:xfrm>
              <a:off x="4200" y="2113"/>
              <a:ext cx="122" cy="251"/>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 name="Oval 10"/>
            <p:cNvSpPr>
              <a:spLocks noChangeArrowheads="1"/>
            </p:cNvSpPr>
            <p:nvPr/>
          </p:nvSpPr>
          <p:spPr bwMode="gray">
            <a:xfrm>
              <a:off x="4286" y="2114"/>
              <a:ext cx="1147" cy="25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 name="Oval 11"/>
            <p:cNvSpPr>
              <a:spLocks noChangeArrowheads="1"/>
            </p:cNvSpPr>
            <p:nvPr/>
          </p:nvSpPr>
          <p:spPr bwMode="gray">
            <a:xfrm>
              <a:off x="4287" y="2115"/>
              <a:ext cx="1147" cy="250"/>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686" name="Oval 12"/>
            <p:cNvSpPr/>
            <p:nvPr/>
          </p:nvSpPr>
          <p:spPr>
            <a:xfrm>
              <a:off x="4343" y="2113"/>
              <a:ext cx="1033" cy="251"/>
            </a:xfrm>
            <a:prstGeom prst="ellipse">
              <a:avLst/>
            </a:prstGeom>
            <a:solidFill>
              <a:srgbClr val="333333"/>
            </a:solidFill>
            <a:ln w="38100">
              <a:noFill/>
            </a:ln>
          </p:spPr>
          <p:txBody>
            <a:bodyPr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28687" name="Group 13"/>
            <p:cNvGrpSpPr/>
            <p:nvPr/>
          </p:nvGrpSpPr>
          <p:grpSpPr>
            <a:xfrm>
              <a:off x="4360" y="1745"/>
              <a:ext cx="999" cy="978"/>
              <a:chOff x="4166" y="1706"/>
              <a:chExt cx="1252" cy="1252"/>
            </a:xfrm>
          </p:grpSpPr>
          <p:sp>
            <p:nvSpPr>
              <p:cNvPr id="28689" name="Oval 14"/>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8690" name="Oval 15"/>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8691" name="Oval 16"/>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8692" name="Oval 17"/>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sp>
          <p:nvSpPr>
            <p:cNvPr id="28688" name="Text Box 18"/>
            <p:cNvSpPr txBox="1"/>
            <p:nvPr/>
          </p:nvSpPr>
          <p:spPr>
            <a:xfrm>
              <a:off x="4432" y="2101"/>
              <a:ext cx="857" cy="28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3200" dirty="0">
                  <a:solidFill>
                    <a:srgbClr val="000000"/>
                  </a:solidFill>
                  <a:latin typeface="Arial" panose="020B0604020202020204" pitchFamily="34" charset="0"/>
                  <a:ea typeface="宋体" panose="02010600030101010101" pitchFamily="2" charset="-122"/>
                </a:rPr>
                <a:t>计算智能</a:t>
              </a:r>
              <a:endParaRPr lang="zh-CN" altLang="en-US" sz="3200" dirty="0">
                <a:solidFill>
                  <a:srgbClr val="000000"/>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1+#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1" nodeType="clickEffect">
                                  <p:stCondLst>
                                    <p:cond delay="0"/>
                                  </p:stCondLst>
                                  <p:childTnLst>
                                    <p:animEffect transition="out" filter="wipe(down)">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34"/>
                                        </p:tgtEl>
                                      </p:cBhvr>
                                    </p:animEffect>
                                    <p:set>
                                      <p:cBhvr>
                                        <p:cTn id="34" dur="1" fill="hold">
                                          <p:stCondLst>
                                            <p:cond delay="499"/>
                                          </p:stCondLst>
                                        </p:cTn>
                                        <p:tgtEl>
                                          <p:spTgt spid="34"/>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 </a:t>
            </a:r>
            <a:r>
              <a:rPr lang="zh-CN" altLang="en-US" sz="3800" dirty="0">
                <a:ea typeface="宋体" panose="02010600030101010101" pitchFamily="2" charset="-122"/>
              </a:rPr>
              <a:t>计算智能方法</a:t>
            </a:r>
            <a:endParaRPr lang="en-US" altLang="zh-CN" sz="3800" dirty="0">
              <a:ea typeface="宋体" panose="02010600030101010101" pitchFamily="2" charset="-122"/>
            </a:endParaRPr>
          </a:p>
        </p:txBody>
      </p:sp>
      <p:sp>
        <p:nvSpPr>
          <p:cNvPr id="29699"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9700"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9701"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29702" name="Group 7"/>
          <p:cNvGrpSpPr/>
          <p:nvPr/>
        </p:nvGrpSpPr>
        <p:grpSpPr>
          <a:xfrm>
            <a:off x="1600200" y="2751138"/>
            <a:ext cx="2638425" cy="2020887"/>
            <a:chOff x="4200" y="1745"/>
            <a:chExt cx="1234" cy="978"/>
          </a:xfrm>
        </p:grpSpPr>
        <p:sp>
          <p:nvSpPr>
            <p:cNvPr id="37" name="Oval 8"/>
            <p:cNvSpPr>
              <a:spLocks noChangeArrowheads="1"/>
            </p:cNvSpPr>
            <p:nvPr/>
          </p:nvSpPr>
          <p:spPr bwMode="gray">
            <a:xfrm>
              <a:off x="4200" y="2113"/>
              <a:ext cx="122" cy="251"/>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 name="Oval 9"/>
            <p:cNvSpPr>
              <a:spLocks noChangeArrowheads="1"/>
            </p:cNvSpPr>
            <p:nvPr/>
          </p:nvSpPr>
          <p:spPr bwMode="gray">
            <a:xfrm>
              <a:off x="4200" y="2113"/>
              <a:ext cx="122" cy="251"/>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 name="Oval 10"/>
            <p:cNvSpPr>
              <a:spLocks noChangeArrowheads="1"/>
            </p:cNvSpPr>
            <p:nvPr/>
          </p:nvSpPr>
          <p:spPr bwMode="gray">
            <a:xfrm>
              <a:off x="4286" y="2114"/>
              <a:ext cx="1147" cy="25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 name="Oval 11"/>
            <p:cNvSpPr>
              <a:spLocks noChangeArrowheads="1"/>
            </p:cNvSpPr>
            <p:nvPr/>
          </p:nvSpPr>
          <p:spPr bwMode="gray">
            <a:xfrm>
              <a:off x="4287" y="2115"/>
              <a:ext cx="1147" cy="250"/>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710" name="Oval 12"/>
            <p:cNvSpPr/>
            <p:nvPr/>
          </p:nvSpPr>
          <p:spPr>
            <a:xfrm>
              <a:off x="4343" y="2113"/>
              <a:ext cx="1033" cy="251"/>
            </a:xfrm>
            <a:prstGeom prst="ellipse">
              <a:avLst/>
            </a:prstGeom>
            <a:solidFill>
              <a:srgbClr val="333333"/>
            </a:solidFill>
            <a:ln w="38100">
              <a:noFill/>
            </a:ln>
          </p:spPr>
          <p:txBody>
            <a:bodyPr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29711" name="Group 13"/>
            <p:cNvGrpSpPr/>
            <p:nvPr/>
          </p:nvGrpSpPr>
          <p:grpSpPr>
            <a:xfrm>
              <a:off x="4360" y="1745"/>
              <a:ext cx="999" cy="978"/>
              <a:chOff x="4166" y="1706"/>
              <a:chExt cx="1252" cy="1252"/>
            </a:xfrm>
          </p:grpSpPr>
          <p:sp>
            <p:nvSpPr>
              <p:cNvPr id="29713" name="Oval 14"/>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9714" name="Oval 15"/>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9715" name="Oval 16"/>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9716" name="Oval 17"/>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sp>
          <p:nvSpPr>
            <p:cNvPr id="29712" name="Text Box 18"/>
            <p:cNvSpPr txBox="1"/>
            <p:nvPr/>
          </p:nvSpPr>
          <p:spPr>
            <a:xfrm>
              <a:off x="4432" y="2101"/>
              <a:ext cx="857" cy="28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3200" dirty="0">
                  <a:solidFill>
                    <a:srgbClr val="000000"/>
                  </a:solidFill>
                  <a:latin typeface="Arial" panose="020B0604020202020204" pitchFamily="34" charset="0"/>
                  <a:ea typeface="宋体" panose="02010600030101010101" pitchFamily="2" charset="-122"/>
                </a:rPr>
                <a:t>计算智能</a:t>
              </a:r>
              <a:endParaRPr lang="zh-CN" altLang="en-US" sz="3200" dirty="0">
                <a:solidFill>
                  <a:srgbClr val="000000"/>
                </a:solidFill>
                <a:latin typeface="Arial" panose="020B0604020202020204" pitchFamily="34" charset="0"/>
                <a:ea typeface="宋体" panose="02010600030101010101" pitchFamily="2" charset="-122"/>
              </a:endParaRPr>
            </a:p>
          </p:txBody>
        </p:sp>
      </p:grpSp>
      <p:sp>
        <p:nvSpPr>
          <p:cNvPr id="21" name="AutoShape 3"/>
          <p:cNvSpPr>
            <a:spLocks noChangeArrowheads="1"/>
          </p:cNvSpPr>
          <p:nvPr/>
        </p:nvSpPr>
        <p:spPr bwMode="blackWhite">
          <a:xfrm>
            <a:off x="5181600" y="981075"/>
            <a:ext cx="5091113" cy="1609725"/>
          </a:xfrm>
          <a:prstGeom prst="roundRect">
            <a:avLst>
              <a:gd name="adj" fmla="val 9106"/>
            </a:avLst>
          </a:prstGeom>
          <a:gradFill rotWithShape="1">
            <a:gsLst>
              <a:gs pos="0">
                <a:schemeClr val="folHlink"/>
              </a:gs>
              <a:gs pos="100000">
                <a:schemeClr val="folHlink">
                  <a:gamma/>
                  <a:shade val="46275"/>
                  <a:invGamma/>
                </a:schemeClr>
              </a:gs>
            </a:gsLst>
            <a:lin ang="5400000" scaled="1"/>
          </a:gradFill>
          <a:ln w="25400">
            <a:solidFill>
              <a:schemeClr val="tx2"/>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计算智能是人工智能的重要领域，</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也是近几十年来研究的热点问题。</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计算智能的兴起和快速发展，为</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人工智能提供了新的出路</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2" name="AutoShape 4"/>
          <p:cNvSpPr>
            <a:spLocks noChangeArrowheads="1"/>
          </p:cNvSpPr>
          <p:nvPr/>
        </p:nvSpPr>
        <p:spPr bwMode="blackWhite">
          <a:xfrm>
            <a:off x="5181600" y="2852738"/>
            <a:ext cx="5091113" cy="1601788"/>
          </a:xfrm>
          <a:prstGeom prst="roundRect">
            <a:avLst>
              <a:gd name="adj" fmla="val 9106"/>
            </a:avLst>
          </a:prstGeom>
          <a:gradFill rotWithShape="1">
            <a:gsLst>
              <a:gs pos="0">
                <a:schemeClr val="accent1"/>
              </a:gs>
              <a:gs pos="100000">
                <a:schemeClr val="accent1">
                  <a:gamma/>
                  <a:shade val="46275"/>
                  <a:invGamma/>
                </a:schemeClr>
              </a:gs>
            </a:gsLst>
            <a:lin ang="5400000" scaled="1"/>
          </a:gradFill>
          <a:ln w="25400">
            <a:solidFill>
              <a:schemeClr val="tx2"/>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计算智能技术在国内得到了广泛的</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重视。由于这个领域的研究涉及到</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的硬件要求不高，国内的研究已经</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达到国际认可的水平</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3" name="AutoShape 5"/>
          <p:cNvSpPr>
            <a:spLocks noChangeArrowheads="1"/>
          </p:cNvSpPr>
          <p:nvPr/>
        </p:nvSpPr>
        <p:spPr bwMode="blackWhite">
          <a:xfrm>
            <a:off x="5181600" y="4724400"/>
            <a:ext cx="5091113" cy="1676400"/>
          </a:xfrm>
          <a:prstGeom prst="roundRect">
            <a:avLst>
              <a:gd name="adj" fmla="val 9106"/>
            </a:avLst>
          </a:prstGeom>
          <a:gradFill rotWithShape="1">
            <a:gsLst>
              <a:gs pos="0">
                <a:schemeClr val="accent2"/>
              </a:gs>
              <a:gs pos="100000">
                <a:schemeClr val="accent2">
                  <a:gamma/>
                  <a:shade val="46275"/>
                  <a:invGamma/>
                </a:schemeClr>
              </a:gs>
            </a:gsLst>
            <a:lin ang="5400000" scaled="1"/>
          </a:gradFill>
          <a:ln w="25400">
            <a:solidFill>
              <a:schemeClr val="tx2"/>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计算智能技术的进一步发展和完善，</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以及应用的进一步拓展，都将对计</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算机技术和各个相关的应用领域带</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来深刻的变革</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1.3.1 </a:t>
            </a:r>
            <a:r>
              <a:rPr lang="zh-CN" altLang="en-US" sz="3800" dirty="0">
                <a:ea typeface="宋体" panose="02010600030101010101" pitchFamily="2" charset="-122"/>
              </a:rPr>
              <a:t>计算智能的分类与理论</a:t>
            </a:r>
            <a:endParaRPr lang="en-US" altLang="zh-CN" sz="3800" dirty="0">
              <a:ea typeface="宋体" panose="02010600030101010101" pitchFamily="2" charset="-122"/>
            </a:endParaRPr>
          </a:p>
        </p:txBody>
      </p:sp>
      <p:sp>
        <p:nvSpPr>
          <p:cNvPr id="30723"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0724"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0725"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0726" name="Rectangle 47"/>
          <p:cNvSpPr/>
          <p:nvPr/>
        </p:nvSpPr>
        <p:spPr>
          <a:xfrm>
            <a:off x="1524000" y="2139950"/>
            <a:ext cx="184150" cy="368300"/>
          </a:xfrm>
          <a:prstGeom prst="rect">
            <a:avLst/>
          </a:prstGeom>
          <a:noFill/>
          <a:ln w="9525">
            <a:noFill/>
          </a:ln>
          <a:effectLst>
            <a:prstShdw prst="shdw12" dir="16200000">
              <a:schemeClr val="bg2">
                <a:alpha val="50000"/>
              </a:schemeClr>
            </a:prstShdw>
          </a:effectLst>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aphicFrame>
        <p:nvGraphicFramePr>
          <p:cNvPr id="30727" name="Object 46"/>
          <p:cNvGraphicFramePr>
            <a:graphicFrameLocks noChangeAspect="1"/>
          </p:cNvGraphicFramePr>
          <p:nvPr/>
        </p:nvGraphicFramePr>
        <p:xfrm>
          <a:off x="3143250" y="836613"/>
          <a:ext cx="6048375" cy="5686425"/>
        </p:xfrm>
        <a:graphic>
          <a:graphicData uri="http://schemas.openxmlformats.org/presentationml/2006/ole">
            <mc:AlternateContent xmlns:mc="http://schemas.openxmlformats.org/markup-compatibility/2006">
              <mc:Choice xmlns:v="urn:schemas-microsoft-com:vml" Requires="v">
                <p:oleObj spid="_x0000_s3076" name="" r:id="rId1" imgW="3619500" imgH="3403600" progId="Equation.3">
                  <p:embed/>
                </p:oleObj>
              </mc:Choice>
              <mc:Fallback>
                <p:oleObj name="" r:id="rId1" imgW="3619500" imgH="3403600" progId="Equation.3">
                  <p:embed/>
                  <p:pic>
                    <p:nvPicPr>
                      <p:cNvPr id="0" name="图片 3075"/>
                      <p:cNvPicPr/>
                      <p:nvPr/>
                    </p:nvPicPr>
                    <p:blipFill>
                      <a:blip r:embed="rId2"/>
                      <a:stretch>
                        <a:fillRect/>
                      </a:stretch>
                    </p:blipFill>
                    <p:spPr>
                      <a:xfrm>
                        <a:off x="3143250" y="836613"/>
                        <a:ext cx="6048375" cy="5686425"/>
                      </a:xfrm>
                      <a:prstGeom prst="rect">
                        <a:avLst/>
                      </a:prstGeom>
                      <a:noFill/>
                      <a:ln w="38100">
                        <a:noFill/>
                        <a:miter/>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1.3.1 </a:t>
            </a:r>
            <a:r>
              <a:rPr lang="zh-CN" altLang="en-US" sz="3800" dirty="0">
                <a:ea typeface="宋体" panose="02010600030101010101" pitchFamily="2" charset="-122"/>
              </a:rPr>
              <a:t>计算智能的分类与理论</a:t>
            </a:r>
            <a:endParaRPr lang="en-US" altLang="zh-CN" sz="3800" dirty="0">
              <a:ea typeface="宋体" panose="02010600030101010101" pitchFamily="2" charset="-122"/>
            </a:endParaRPr>
          </a:p>
        </p:txBody>
      </p:sp>
      <p:sp>
        <p:nvSpPr>
          <p:cNvPr id="31747"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1748"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1749"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aphicFrame>
        <p:nvGraphicFramePr>
          <p:cNvPr id="45" name="表格 44"/>
          <p:cNvGraphicFramePr>
            <a:graphicFrameLocks noGrp="1"/>
          </p:cNvGraphicFramePr>
          <p:nvPr/>
        </p:nvGraphicFramePr>
        <p:xfrm>
          <a:off x="1127125" y="2397125"/>
          <a:ext cx="10369550" cy="3406775"/>
        </p:xfrm>
        <a:graphic>
          <a:graphicData uri="http://schemas.openxmlformats.org/drawingml/2006/table">
            <a:tbl>
              <a:tblPr/>
              <a:tblGrid>
                <a:gridCol w="3703410"/>
                <a:gridCol w="6666140"/>
              </a:tblGrid>
              <a:tr h="500165">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研究领域</a:t>
                      </a:r>
                      <a:endParaRPr kumimoji="0" lang="zh-CN"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0" marB="0" anchor="ctr"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主要特点</a:t>
                      </a:r>
                      <a:endParaRPr kumimoji="0" lang="zh-CN"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0" marB="0" anchor="ctr"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853615">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人工神经网络</a:t>
                      </a:r>
                      <a:endParaRPr kumimoji="0"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模仿人脑的生理构造和信息处理的过程，模拟人类的智慧</a:t>
                      </a:r>
                      <a:endParaRPr kumimoji="0"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3" marR="68583" marT="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199380">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模糊逻辑（模糊系统）</a:t>
                      </a:r>
                      <a:endParaRPr kumimoji="0"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50000"/>
                        </a:lnSpc>
                        <a:spcBef>
                          <a:spcPct val="0"/>
                        </a:spcBef>
                        <a:spcAft>
                          <a:spcPct val="0"/>
                        </a:spcAft>
                        <a:buClrTx/>
                        <a:buSzTx/>
                        <a:buFontTx/>
                        <a:buNone/>
                      </a:pPr>
                      <a:r>
                        <a:rPr kumimoji="0"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模仿人类语言和思维中的模糊性概念，模拟人类的智慧</a:t>
                      </a:r>
                      <a:endParaRPr kumimoji="0"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3" marR="68583" marT="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53615">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进化计算</a:t>
                      </a:r>
                      <a:endParaRPr kumimoji="0" lang="zh-CN"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0" marB="0" anchor="ctr"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模仿生物进化过程和群体智能过程，模拟大自然的智慧</a:t>
                      </a:r>
                      <a:endParaRPr kumimoji="0" lang="zh-CN" altLang="zh-CN" sz="2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3" marR="68583" marT="0" marB="0" anchor="ctr"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2" name="AutoShape 5"/>
          <p:cNvSpPr/>
          <p:nvPr/>
        </p:nvSpPr>
        <p:spPr>
          <a:xfrm>
            <a:off x="2351088" y="1268413"/>
            <a:ext cx="7704137" cy="576262"/>
          </a:xfrm>
          <a:prstGeom prst="roundRect">
            <a:avLst>
              <a:gd name="adj" fmla="val 50000"/>
            </a:avLst>
          </a:prstGeom>
          <a:solidFill>
            <a:schemeClr val="accent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dirty="0">
                <a:solidFill>
                  <a:schemeClr val="tx2"/>
                </a:solidFill>
                <a:latin typeface="Arial" panose="020B0604020202020204" pitchFamily="34" charset="0"/>
                <a:ea typeface="宋体" panose="02010600030101010101" pitchFamily="2" charset="-122"/>
              </a:rPr>
              <a:t>计算智能主要研究方向及其特点</a:t>
            </a:r>
            <a:endParaRPr lang="en-US" altLang="zh-CN" dirty="0">
              <a:solidFill>
                <a:schemeClr val="tx2"/>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ppt_x"/>
                                          </p:val>
                                        </p:tav>
                                        <p:tav tm="100000">
                                          <p:val>
                                            <p:strVal val="#ppt_x"/>
                                          </p:val>
                                        </p:tav>
                                      </p:tavLst>
                                    </p:anim>
                                    <p:anim calcmode="lin" valueType="num">
                                      <p:cBhvr additive="base">
                                        <p:cTn id="1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1.3.1 </a:t>
            </a:r>
            <a:r>
              <a:rPr lang="zh-CN" altLang="en-US" sz="3800" dirty="0">
                <a:ea typeface="宋体" panose="02010600030101010101" pitchFamily="2" charset="-122"/>
              </a:rPr>
              <a:t>计算智能的分类与理论</a:t>
            </a:r>
            <a:endParaRPr lang="en-US" altLang="zh-CN" sz="3800" dirty="0">
              <a:ea typeface="宋体" panose="02010600030101010101" pitchFamily="2" charset="-122"/>
            </a:endParaRPr>
          </a:p>
        </p:txBody>
      </p:sp>
      <p:sp>
        <p:nvSpPr>
          <p:cNvPr id="32771"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72"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73"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2" name="Group 3"/>
          <p:cNvGrpSpPr/>
          <p:nvPr/>
        </p:nvGrpSpPr>
        <p:grpSpPr>
          <a:xfrm>
            <a:off x="2789238" y="2012950"/>
            <a:ext cx="2163762" cy="3576638"/>
            <a:chOff x="624" y="1011"/>
            <a:chExt cx="1363" cy="1991"/>
          </a:xfrm>
        </p:grpSpPr>
        <p:sp>
          <p:nvSpPr>
            <p:cNvPr id="32801" name="AutoShape 4"/>
            <p:cNvSpPr/>
            <p:nvPr/>
          </p:nvSpPr>
          <p:spPr>
            <a:xfrm>
              <a:off x="624" y="1202"/>
              <a:ext cx="1363" cy="1800"/>
            </a:xfrm>
            <a:prstGeom prst="roundRect">
              <a:avLst>
                <a:gd name="adj" fmla="val 17509"/>
              </a:avLst>
            </a:prstGeom>
            <a:gradFill rotWithShape="1">
              <a:gsLst>
                <a:gs pos="0">
                  <a:srgbClr val="4E91D4"/>
                </a:gs>
                <a:gs pos="100000">
                  <a:srgbClr val="3477A4"/>
                </a:gs>
              </a:gsLst>
              <a:lin ang="2700000" scaled="1"/>
              <a:tileRect/>
            </a:gradFill>
            <a:ln w="9525">
              <a:noFill/>
            </a:ln>
            <a:effectLst>
              <a:prstShdw prst="shdw12" dir="16200000">
                <a:srgbClr val="000000">
                  <a:alpha val="50000"/>
                </a:srgbClr>
              </a:prst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802" name="AutoShape 5"/>
            <p:cNvSpPr/>
            <p:nvPr/>
          </p:nvSpPr>
          <p:spPr>
            <a:xfrm>
              <a:off x="645" y="1207"/>
              <a:ext cx="1322" cy="1766"/>
            </a:xfrm>
            <a:prstGeom prst="roundRect">
              <a:avLst>
                <a:gd name="adj" fmla="val 16667"/>
              </a:avLst>
            </a:prstGeom>
            <a:solidFill>
              <a:srgbClr val="3CA1E6"/>
            </a:soli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803" name="AutoShape 6"/>
            <p:cNvSpPr/>
            <p:nvPr/>
          </p:nvSpPr>
          <p:spPr>
            <a:xfrm>
              <a:off x="656" y="2507"/>
              <a:ext cx="1304" cy="447"/>
            </a:xfrm>
            <a:prstGeom prst="roundRect">
              <a:avLst>
                <a:gd name="adj" fmla="val 50000"/>
              </a:avLst>
            </a:prstGeom>
            <a:gradFill rotWithShape="1">
              <a:gsLst>
                <a:gs pos="0">
                  <a:srgbClr val="3CA1E6">
                    <a:alpha val="0"/>
                  </a:srgbClr>
                </a:gs>
                <a:gs pos="100000">
                  <a:srgbClr val="9BCFF2"/>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804" name="AutoShape 7"/>
            <p:cNvSpPr/>
            <p:nvPr/>
          </p:nvSpPr>
          <p:spPr>
            <a:xfrm>
              <a:off x="656" y="1221"/>
              <a:ext cx="1304" cy="446"/>
            </a:xfrm>
            <a:prstGeom prst="roundRect">
              <a:avLst>
                <a:gd name="adj" fmla="val 50000"/>
              </a:avLst>
            </a:prstGeom>
            <a:gradFill rotWithShape="1">
              <a:gsLst>
                <a:gs pos="0">
                  <a:srgbClr val="BEE0F7"/>
                </a:gs>
                <a:gs pos="100000">
                  <a:srgbClr val="3CA1E6">
                    <a:alpha val="0"/>
                  </a:srgbClr>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32805" name="Group 8"/>
            <p:cNvGrpSpPr/>
            <p:nvPr/>
          </p:nvGrpSpPr>
          <p:grpSpPr>
            <a:xfrm>
              <a:off x="1094" y="1011"/>
              <a:ext cx="404" cy="392"/>
              <a:chOff x="1291" y="587"/>
              <a:chExt cx="666" cy="647"/>
            </a:xfrm>
          </p:grpSpPr>
          <p:sp>
            <p:nvSpPr>
              <p:cNvPr id="32808" name="Oval 9"/>
              <p:cNvSpPr/>
              <p:nvPr/>
            </p:nvSpPr>
            <p:spPr>
              <a:xfrm>
                <a:off x="1291" y="678"/>
                <a:ext cx="666" cy="477"/>
              </a:xfrm>
              <a:prstGeom prst="ellipse">
                <a:avLst/>
              </a:prstGeom>
              <a:solidFill>
                <a:srgbClr val="333333"/>
              </a:solidFill>
              <a:ln w="38100">
                <a:noFill/>
              </a:ln>
            </p:spPr>
            <p:txBody>
              <a:bodyPr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809" name="Oval 10"/>
              <p:cNvSpPr/>
              <p:nvPr/>
            </p:nvSpPr>
            <p:spPr>
              <a:xfrm>
                <a:off x="1296" y="587"/>
                <a:ext cx="646" cy="647"/>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810" name="Oval 11"/>
              <p:cNvSpPr/>
              <p:nvPr/>
            </p:nvSpPr>
            <p:spPr>
              <a:xfrm>
                <a:off x="1304" y="591"/>
                <a:ext cx="631" cy="63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811" name="Oval 12"/>
              <p:cNvSpPr/>
              <p:nvPr/>
            </p:nvSpPr>
            <p:spPr>
              <a:xfrm>
                <a:off x="1311" y="597"/>
                <a:ext cx="600" cy="589"/>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812" name="Oval 13"/>
              <p:cNvSpPr/>
              <p:nvPr/>
            </p:nvSpPr>
            <p:spPr>
              <a:xfrm>
                <a:off x="1346" y="613"/>
                <a:ext cx="533" cy="479"/>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sp>
          <p:nvSpPr>
            <p:cNvPr id="32806" name="Text Box 14"/>
            <p:cNvSpPr txBox="1"/>
            <p:nvPr/>
          </p:nvSpPr>
          <p:spPr>
            <a:xfrm>
              <a:off x="784" y="1032"/>
              <a:ext cx="1016" cy="28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dirty="0">
                  <a:solidFill>
                    <a:srgbClr val="FF0000"/>
                  </a:solidFill>
                  <a:ea typeface="宋体" panose="02010600030101010101" pitchFamily="2" charset="-122"/>
                </a:rPr>
                <a:t>数学基础</a:t>
              </a:r>
              <a:endParaRPr lang="zh-CN" altLang="en-US" dirty="0">
                <a:solidFill>
                  <a:srgbClr val="FF0000"/>
                </a:solidFill>
                <a:ea typeface="宋体" panose="02010600030101010101" pitchFamily="2" charset="-122"/>
              </a:endParaRPr>
            </a:p>
          </p:txBody>
        </p:sp>
        <p:sp>
          <p:nvSpPr>
            <p:cNvPr id="32807" name="Text Box 15"/>
            <p:cNvSpPr txBox="1"/>
            <p:nvPr/>
          </p:nvSpPr>
          <p:spPr>
            <a:xfrm>
              <a:off x="672" y="1488"/>
              <a:ext cx="1296" cy="123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Char char="•"/>
              </a:pPr>
              <a:r>
                <a:rPr lang="zh-CN" altLang="en-US" sz="2000" dirty="0">
                  <a:solidFill>
                    <a:srgbClr val="000000"/>
                  </a:solidFill>
                  <a:ea typeface="宋体" panose="02010600030101010101" pitchFamily="2" charset="-122"/>
                </a:rPr>
                <a:t>马尔可夫过程</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统计学习过程</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随机过程</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模式定理</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稳定性</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收敛性</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en-US" altLang="zh-CN" sz="2000" dirty="0">
                  <a:solidFill>
                    <a:srgbClr val="000000"/>
                  </a:solidFill>
                  <a:ea typeface="宋体" panose="02010600030101010101" pitchFamily="2" charset="-122"/>
                </a:rPr>
                <a:t>……</a:t>
              </a:r>
              <a:endParaRPr lang="en-US" altLang="zh-CN" sz="2000" dirty="0">
                <a:solidFill>
                  <a:srgbClr val="000000"/>
                </a:solidFill>
                <a:ea typeface="宋体" panose="02010600030101010101" pitchFamily="2" charset="-122"/>
              </a:endParaRPr>
            </a:p>
          </p:txBody>
        </p:sp>
      </p:grpSp>
      <p:grpSp>
        <p:nvGrpSpPr>
          <p:cNvPr id="4" name="Group 16"/>
          <p:cNvGrpSpPr/>
          <p:nvPr/>
        </p:nvGrpSpPr>
        <p:grpSpPr>
          <a:xfrm>
            <a:off x="7513638" y="2012950"/>
            <a:ext cx="2163762" cy="3500438"/>
            <a:chOff x="3600" y="1011"/>
            <a:chExt cx="1363" cy="1991"/>
          </a:xfrm>
        </p:grpSpPr>
        <p:sp>
          <p:nvSpPr>
            <p:cNvPr id="32789" name="AutoShape 17"/>
            <p:cNvSpPr/>
            <p:nvPr/>
          </p:nvSpPr>
          <p:spPr>
            <a:xfrm>
              <a:off x="3600" y="1202"/>
              <a:ext cx="1363" cy="1800"/>
            </a:xfrm>
            <a:prstGeom prst="roundRect">
              <a:avLst>
                <a:gd name="adj" fmla="val 17509"/>
              </a:avLst>
            </a:prstGeom>
            <a:gradFill rotWithShape="1">
              <a:gsLst>
                <a:gs pos="0">
                  <a:srgbClr val="B59F43"/>
                </a:gs>
                <a:gs pos="100000">
                  <a:srgbClr val="8F8849"/>
                </a:gs>
              </a:gsLst>
              <a:lin ang="2700000" scaled="1"/>
              <a:tileRect/>
            </a:gradFill>
            <a:ln w="9525">
              <a:noFill/>
            </a:ln>
            <a:effectLst>
              <a:prstShdw prst="shdw11" dir="16200000">
                <a:srgbClr val="000000">
                  <a:alpha val="50000"/>
                </a:srgbClr>
              </a:prst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90" name="AutoShape 18"/>
            <p:cNvSpPr/>
            <p:nvPr/>
          </p:nvSpPr>
          <p:spPr>
            <a:xfrm>
              <a:off x="3621" y="1207"/>
              <a:ext cx="1322" cy="1766"/>
            </a:xfrm>
            <a:prstGeom prst="roundRect">
              <a:avLst>
                <a:gd name="adj" fmla="val 16667"/>
              </a:avLst>
            </a:prstGeom>
            <a:solidFill>
              <a:srgbClr val="E9E065"/>
            </a:soli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91" name="AutoShape 19"/>
            <p:cNvSpPr/>
            <p:nvPr/>
          </p:nvSpPr>
          <p:spPr>
            <a:xfrm>
              <a:off x="3632" y="2507"/>
              <a:ext cx="1304" cy="447"/>
            </a:xfrm>
            <a:prstGeom prst="roundRect">
              <a:avLst>
                <a:gd name="adj" fmla="val 50000"/>
              </a:avLst>
            </a:prstGeom>
            <a:gradFill rotWithShape="1">
              <a:gsLst>
                <a:gs pos="0">
                  <a:srgbClr val="E9E065"/>
                </a:gs>
                <a:gs pos="100000">
                  <a:srgbClr val="F2EDA6"/>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92" name="AutoShape 20"/>
            <p:cNvSpPr/>
            <p:nvPr/>
          </p:nvSpPr>
          <p:spPr>
            <a:xfrm>
              <a:off x="3632" y="1221"/>
              <a:ext cx="1304" cy="446"/>
            </a:xfrm>
            <a:prstGeom prst="roundRect">
              <a:avLst>
                <a:gd name="adj" fmla="val 50000"/>
              </a:avLst>
            </a:prstGeom>
            <a:gradFill rotWithShape="1">
              <a:gsLst>
                <a:gs pos="0">
                  <a:srgbClr val="F8F5CC"/>
                </a:gs>
                <a:gs pos="100000">
                  <a:srgbClr val="E9E065"/>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32793" name="Group 21"/>
            <p:cNvGrpSpPr/>
            <p:nvPr/>
          </p:nvGrpSpPr>
          <p:grpSpPr>
            <a:xfrm>
              <a:off x="4070" y="1011"/>
              <a:ext cx="404" cy="392"/>
              <a:chOff x="1291" y="587"/>
              <a:chExt cx="666" cy="647"/>
            </a:xfrm>
          </p:grpSpPr>
          <p:sp>
            <p:nvSpPr>
              <p:cNvPr id="32796" name="Oval 22"/>
              <p:cNvSpPr/>
              <p:nvPr/>
            </p:nvSpPr>
            <p:spPr>
              <a:xfrm>
                <a:off x="1291" y="671"/>
                <a:ext cx="666" cy="488"/>
              </a:xfrm>
              <a:prstGeom prst="ellipse">
                <a:avLst/>
              </a:prstGeom>
              <a:solidFill>
                <a:srgbClr val="333333"/>
              </a:solidFill>
              <a:ln w="38100">
                <a:noFill/>
              </a:ln>
            </p:spPr>
            <p:txBody>
              <a:bodyPr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97" name="Oval 23"/>
              <p:cNvSpPr/>
              <p:nvPr/>
            </p:nvSpPr>
            <p:spPr>
              <a:xfrm>
                <a:off x="1296" y="587"/>
                <a:ext cx="646" cy="647"/>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98" name="Oval 24"/>
              <p:cNvSpPr/>
              <p:nvPr/>
            </p:nvSpPr>
            <p:spPr>
              <a:xfrm>
                <a:off x="1304" y="591"/>
                <a:ext cx="631" cy="63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99" name="Oval 25"/>
              <p:cNvSpPr/>
              <p:nvPr/>
            </p:nvSpPr>
            <p:spPr>
              <a:xfrm>
                <a:off x="1311" y="597"/>
                <a:ext cx="600" cy="589"/>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800" name="Oval 26"/>
              <p:cNvSpPr/>
              <p:nvPr/>
            </p:nvSpPr>
            <p:spPr>
              <a:xfrm>
                <a:off x="1346" y="613"/>
                <a:ext cx="533" cy="479"/>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sp>
          <p:nvSpPr>
            <p:cNvPr id="32794" name="Text Box 27"/>
            <p:cNvSpPr txBox="1"/>
            <p:nvPr/>
          </p:nvSpPr>
          <p:spPr>
            <a:xfrm>
              <a:off x="3760" y="1031"/>
              <a:ext cx="1016" cy="2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dirty="0">
                  <a:solidFill>
                    <a:srgbClr val="FF0000"/>
                  </a:solidFill>
                  <a:ea typeface="宋体" panose="02010600030101010101" pitchFamily="2" charset="-122"/>
                </a:rPr>
                <a:t>群体智能</a:t>
              </a:r>
              <a:endParaRPr lang="zh-CN" altLang="en-US" dirty="0">
                <a:solidFill>
                  <a:srgbClr val="FF0000"/>
                </a:solidFill>
                <a:ea typeface="宋体" panose="02010600030101010101" pitchFamily="2" charset="-122"/>
              </a:endParaRPr>
            </a:p>
          </p:txBody>
        </p:sp>
        <p:sp>
          <p:nvSpPr>
            <p:cNvPr id="32795" name="Text Box 28"/>
            <p:cNvSpPr txBox="1"/>
            <p:nvPr/>
          </p:nvSpPr>
          <p:spPr>
            <a:xfrm>
              <a:off x="3648" y="1488"/>
              <a:ext cx="1296" cy="9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Char char="•"/>
              </a:pPr>
              <a:r>
                <a:rPr lang="zh-CN" altLang="en-US" sz="2000" dirty="0">
                  <a:solidFill>
                    <a:srgbClr val="000000"/>
                  </a:solidFill>
                  <a:ea typeface="宋体" panose="02010600030101010101" pitchFamily="2" charset="-122"/>
                </a:rPr>
                <a:t>个体认识</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群体智慧</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个体竞争</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群体协作</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en-US" altLang="zh-CN" sz="2000" dirty="0">
                  <a:solidFill>
                    <a:srgbClr val="000000"/>
                  </a:solidFill>
                  <a:ea typeface="宋体" panose="02010600030101010101" pitchFamily="2" charset="-122"/>
                </a:rPr>
                <a:t>……</a:t>
              </a:r>
              <a:endParaRPr lang="en-US" altLang="zh-CN" sz="2000" dirty="0">
                <a:solidFill>
                  <a:srgbClr val="000000"/>
                </a:solidFill>
                <a:ea typeface="宋体" panose="02010600030101010101" pitchFamily="2" charset="-122"/>
              </a:endParaRPr>
            </a:p>
          </p:txBody>
        </p:sp>
      </p:grpSp>
      <p:grpSp>
        <p:nvGrpSpPr>
          <p:cNvPr id="6" name="Group 29"/>
          <p:cNvGrpSpPr/>
          <p:nvPr/>
        </p:nvGrpSpPr>
        <p:grpSpPr>
          <a:xfrm>
            <a:off x="5151438" y="2012950"/>
            <a:ext cx="2163762" cy="3511550"/>
            <a:chOff x="2112" y="1011"/>
            <a:chExt cx="1363" cy="1991"/>
          </a:xfrm>
        </p:grpSpPr>
        <p:sp>
          <p:nvSpPr>
            <p:cNvPr id="32778" name="AutoShape 30"/>
            <p:cNvSpPr/>
            <p:nvPr/>
          </p:nvSpPr>
          <p:spPr>
            <a:xfrm>
              <a:off x="2112" y="1202"/>
              <a:ext cx="1363" cy="1800"/>
            </a:xfrm>
            <a:prstGeom prst="roundRect">
              <a:avLst>
                <a:gd name="adj" fmla="val 17509"/>
              </a:avLst>
            </a:prstGeom>
            <a:gradFill rotWithShape="1">
              <a:gsLst>
                <a:gs pos="0">
                  <a:srgbClr val="34B034"/>
                </a:gs>
                <a:gs pos="100000">
                  <a:srgbClr val="3F8B4A"/>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79" name="AutoShape 31"/>
            <p:cNvSpPr/>
            <p:nvPr/>
          </p:nvSpPr>
          <p:spPr>
            <a:xfrm>
              <a:off x="2133" y="1207"/>
              <a:ext cx="1322" cy="1766"/>
            </a:xfrm>
            <a:prstGeom prst="roundRect">
              <a:avLst>
                <a:gd name="adj" fmla="val 16667"/>
              </a:avLst>
            </a:prstGeom>
            <a:solidFill>
              <a:srgbClr val="73E77E"/>
            </a:soli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80" name="AutoShape 32"/>
            <p:cNvSpPr/>
            <p:nvPr/>
          </p:nvSpPr>
          <p:spPr>
            <a:xfrm>
              <a:off x="2144" y="2507"/>
              <a:ext cx="1304" cy="447"/>
            </a:xfrm>
            <a:prstGeom prst="roundRect">
              <a:avLst>
                <a:gd name="adj" fmla="val 50000"/>
              </a:avLst>
            </a:prstGeom>
            <a:gradFill rotWithShape="1">
              <a:gsLst>
                <a:gs pos="0">
                  <a:srgbClr val="73E77E"/>
                </a:gs>
                <a:gs pos="100000">
                  <a:srgbClr val="B3F2B9"/>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81" name="AutoShape 33"/>
            <p:cNvSpPr/>
            <p:nvPr/>
          </p:nvSpPr>
          <p:spPr>
            <a:xfrm>
              <a:off x="2144" y="1221"/>
              <a:ext cx="1304" cy="446"/>
            </a:xfrm>
            <a:prstGeom prst="roundRect">
              <a:avLst>
                <a:gd name="adj" fmla="val 50000"/>
              </a:avLst>
            </a:prstGeom>
            <a:gradFill rotWithShape="1">
              <a:gsLst>
                <a:gs pos="0">
                  <a:srgbClr val="D0F7D4"/>
                </a:gs>
                <a:gs pos="100000">
                  <a:srgbClr val="73E77E"/>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82" name="Oval 34"/>
            <p:cNvSpPr/>
            <p:nvPr/>
          </p:nvSpPr>
          <p:spPr>
            <a:xfrm>
              <a:off x="2582" y="1064"/>
              <a:ext cx="404" cy="294"/>
            </a:xfrm>
            <a:prstGeom prst="ellipse">
              <a:avLst/>
            </a:prstGeom>
            <a:solidFill>
              <a:srgbClr val="333333"/>
            </a:solidFill>
            <a:ln w="38100">
              <a:noFill/>
            </a:ln>
          </p:spPr>
          <p:txBody>
            <a:bodyPr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83" name="Oval 35"/>
            <p:cNvSpPr/>
            <p:nvPr/>
          </p:nvSpPr>
          <p:spPr>
            <a:xfrm>
              <a:off x="2585" y="1011"/>
              <a:ext cx="392" cy="39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84" name="Oval 36"/>
            <p:cNvSpPr/>
            <p:nvPr/>
          </p:nvSpPr>
          <p:spPr>
            <a:xfrm>
              <a:off x="2590" y="1013"/>
              <a:ext cx="383" cy="383"/>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85" name="Oval 37"/>
            <p:cNvSpPr/>
            <p:nvPr/>
          </p:nvSpPr>
          <p:spPr>
            <a:xfrm>
              <a:off x="2594" y="1017"/>
              <a:ext cx="364" cy="357"/>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86" name="Oval 38"/>
            <p:cNvSpPr/>
            <p:nvPr/>
          </p:nvSpPr>
          <p:spPr>
            <a:xfrm>
              <a:off x="2616" y="1027"/>
              <a:ext cx="323" cy="290"/>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2787" name="Text Box 39"/>
            <p:cNvSpPr txBox="1"/>
            <p:nvPr/>
          </p:nvSpPr>
          <p:spPr>
            <a:xfrm>
              <a:off x="2160" y="1031"/>
              <a:ext cx="1241" cy="2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dirty="0">
                  <a:solidFill>
                    <a:srgbClr val="FF0000"/>
                  </a:solidFill>
                  <a:ea typeface="宋体" panose="02010600030101010101" pitchFamily="2" charset="-122"/>
                </a:rPr>
                <a:t>生物学基础</a:t>
              </a:r>
              <a:endParaRPr lang="zh-CN" altLang="en-US" dirty="0">
                <a:solidFill>
                  <a:srgbClr val="FF0000"/>
                </a:solidFill>
                <a:ea typeface="宋体" panose="02010600030101010101" pitchFamily="2" charset="-122"/>
              </a:endParaRPr>
            </a:p>
          </p:txBody>
        </p:sp>
        <p:sp>
          <p:nvSpPr>
            <p:cNvPr id="32788" name="Text Box 40"/>
            <p:cNvSpPr txBox="1"/>
            <p:nvPr/>
          </p:nvSpPr>
          <p:spPr>
            <a:xfrm>
              <a:off x="2160" y="1488"/>
              <a:ext cx="1296" cy="143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Char char="•"/>
              </a:pPr>
              <a:r>
                <a:rPr lang="zh-CN" altLang="en-US" sz="2000" dirty="0">
                  <a:solidFill>
                    <a:srgbClr val="000000"/>
                  </a:solidFill>
                  <a:ea typeface="宋体" panose="02010600030101010101" pitchFamily="2" charset="-122"/>
                </a:rPr>
                <a:t>优胜劣汰</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适者生存</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自然选择</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生物进化</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遗传规律</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人脑模拟</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zh-CN" altLang="en-US" sz="2000" dirty="0">
                  <a:solidFill>
                    <a:srgbClr val="000000"/>
                  </a:solidFill>
                  <a:ea typeface="宋体" panose="02010600030101010101" pitchFamily="2" charset="-122"/>
                </a:rPr>
                <a:t>生物觅食</a:t>
              </a:r>
              <a:endParaRPr lang="zh-CN" altLang="en-US" sz="2000" dirty="0">
                <a:solidFill>
                  <a:srgbClr val="000000"/>
                </a:solidFill>
                <a:ea typeface="宋体" panose="02010600030101010101" pitchFamily="2" charset="-122"/>
              </a:endParaRPr>
            </a:p>
            <a:p>
              <a:pPr marL="0" lvl="0" indent="0">
                <a:spcBef>
                  <a:spcPct val="0"/>
                </a:spcBef>
                <a:buClrTx/>
                <a:buFontTx/>
                <a:buChar char="•"/>
              </a:pPr>
              <a:r>
                <a:rPr lang="en-US" altLang="zh-CN" sz="2000" dirty="0">
                  <a:solidFill>
                    <a:srgbClr val="000000"/>
                  </a:solidFill>
                  <a:ea typeface="宋体" panose="02010600030101010101" pitchFamily="2" charset="-122"/>
                </a:rPr>
                <a:t>……</a:t>
              </a:r>
              <a:endParaRPr lang="en-US" altLang="zh-CN" sz="2000" dirty="0">
                <a:solidFill>
                  <a:srgbClr val="000000"/>
                </a:solidFill>
                <a:ea typeface="宋体" panose="02010600030101010101" pitchFamily="2" charset="-122"/>
              </a:endParaRPr>
            </a:p>
          </p:txBody>
        </p:sp>
      </p:grpSp>
      <p:sp>
        <p:nvSpPr>
          <p:cNvPr id="45" name="AutoShape 5"/>
          <p:cNvSpPr/>
          <p:nvPr/>
        </p:nvSpPr>
        <p:spPr>
          <a:xfrm>
            <a:off x="2711450" y="1268413"/>
            <a:ext cx="6840538" cy="576262"/>
          </a:xfrm>
          <a:prstGeom prst="roundRect">
            <a:avLst>
              <a:gd name="adj" fmla="val 50000"/>
            </a:avLst>
          </a:prstGeom>
          <a:solidFill>
            <a:schemeClr val="accent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dirty="0">
                <a:solidFill>
                  <a:schemeClr val="tx2"/>
                </a:solidFill>
                <a:latin typeface="Arial" panose="020B0604020202020204" pitchFamily="34" charset="0"/>
                <a:ea typeface="宋体" panose="02010600030101010101" pitchFamily="2" charset="-122"/>
              </a:rPr>
              <a:t>计算智能有关理论基础</a:t>
            </a:r>
            <a:endParaRPr lang="en-US" altLang="zh-CN" dirty="0">
              <a:solidFill>
                <a:schemeClr val="tx2"/>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lide(fromBottom)">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lide(fromBottom)">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lide(fromBottom)">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1.1 </a:t>
            </a:r>
            <a:r>
              <a:rPr lang="zh-CN" altLang="en-US" sz="3800" dirty="0">
                <a:ea typeface="宋体" panose="02010600030101010101" pitchFamily="2" charset="-122"/>
              </a:rPr>
              <a:t>最优化问题</a:t>
            </a:r>
            <a:endParaRPr lang="en-US" altLang="zh-CN" sz="3800" dirty="0">
              <a:ea typeface="宋体" panose="02010600030101010101" pitchFamily="2" charset="-122"/>
            </a:endParaRPr>
          </a:p>
        </p:txBody>
      </p:sp>
      <p:sp>
        <p:nvSpPr>
          <p:cNvPr id="6147" name="内容占位符 9"/>
          <p:cNvSpPr>
            <a:spLocks noGrp="1"/>
          </p:cNvSpPr>
          <p:nvPr>
            <p:ph idx="1"/>
          </p:nvPr>
        </p:nvSpPr>
        <p:spPr>
          <a:xfrm>
            <a:off x="406400" y="1000125"/>
            <a:ext cx="11161713" cy="3724275"/>
          </a:xfrm>
          <a:ln/>
        </p:spPr>
        <p:txBody>
          <a:bodyPr vert="horz" wrap="square" lIns="91440" tIns="45720" rIns="91440" bIns="45720" anchor="t" anchorCtr="0"/>
          <a:p>
            <a:r>
              <a:rPr lang="zh-CN" altLang="en-US" sz="2400" dirty="0">
                <a:ea typeface="宋体" panose="02010600030101010101" pitchFamily="2" charset="-122"/>
              </a:rPr>
              <a:t>最优化问题的求解模型如下公式所示</a:t>
            </a:r>
            <a:endParaRPr lang="zh-CN" altLang="en-US" sz="2400" dirty="0">
              <a:ea typeface="宋体" panose="02010600030101010101" pitchFamily="2" charset="-122"/>
            </a:endParaRPr>
          </a:p>
          <a:p>
            <a:pPr algn="ctr" latinLnBrk="1">
              <a:buNone/>
            </a:pPr>
            <a:r>
              <a:rPr lang="en-US" altLang="zh-CN" sz="2400" dirty="0">
                <a:ea typeface="宋体" panose="02010600030101010101" pitchFamily="2" charset="-122"/>
              </a:rPr>
              <a:t>Min </a:t>
            </a:r>
            <a:r>
              <a:rPr lang="en-US" altLang="zh-CN" sz="2400" i="1" dirty="0">
                <a:ea typeface="宋体" panose="02010600030101010101" pitchFamily="2" charset="-122"/>
              </a:rPr>
              <a:t>f</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 </a:t>
            </a:r>
            <a:r>
              <a:rPr lang="en-US" altLang="zh-CN" sz="2400" i="1" dirty="0">
                <a:ea typeface="宋体" panose="02010600030101010101" pitchFamily="2" charset="-122"/>
              </a:rPr>
              <a:t>X</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D</a:t>
            </a:r>
            <a:endParaRPr lang="zh-CN" altLang="en-US" sz="2400" dirty="0">
              <a:ea typeface="宋体" panose="02010600030101010101" pitchFamily="2" charset="-122"/>
            </a:endParaRPr>
          </a:p>
          <a:p>
            <a:pPr lvl="1">
              <a:lnSpc>
                <a:spcPct val="150000"/>
              </a:lnSpc>
            </a:pPr>
            <a:r>
              <a:rPr lang="zh-CN" altLang="en-US" sz="2000" b="1" dirty="0">
                <a:ea typeface="宋体" panose="02010600030101010101" pitchFamily="2" charset="-122"/>
              </a:rPr>
              <a:t>其中</a:t>
            </a:r>
            <a:r>
              <a:rPr lang="en-US" altLang="zh-CN" sz="2000" b="1" i="1" dirty="0">
                <a:ea typeface="宋体" panose="02010600030101010101" pitchFamily="2" charset="-122"/>
              </a:rPr>
              <a:t>D</a:t>
            </a:r>
            <a:r>
              <a:rPr lang="zh-CN" altLang="en-US" sz="2000" b="1" dirty="0">
                <a:ea typeface="宋体" panose="02010600030101010101" pitchFamily="2" charset="-122"/>
              </a:rPr>
              <a:t>是问题的解空间，</a:t>
            </a:r>
            <a:r>
              <a:rPr lang="en-US" altLang="zh-CN" sz="2000" b="1" i="1" dirty="0">
                <a:ea typeface="宋体" panose="02010600030101010101" pitchFamily="2" charset="-122"/>
              </a:rPr>
              <a:t>X</a:t>
            </a:r>
            <a:r>
              <a:rPr lang="zh-CN" altLang="en-US" sz="2000" b="1" dirty="0">
                <a:ea typeface="宋体" panose="02010600030101010101" pitchFamily="2" charset="-122"/>
              </a:rPr>
              <a:t>是</a:t>
            </a:r>
            <a:r>
              <a:rPr lang="en-US" altLang="zh-CN" sz="2000" b="1" i="1" dirty="0">
                <a:ea typeface="宋体" panose="02010600030101010101" pitchFamily="2" charset="-122"/>
              </a:rPr>
              <a:t>D</a:t>
            </a:r>
            <a:r>
              <a:rPr lang="zh-CN" altLang="en-US" sz="2000" b="1" dirty="0">
                <a:ea typeface="宋体" panose="02010600030101010101" pitchFamily="2" charset="-122"/>
              </a:rPr>
              <a:t>中的一个合法解。一般可将</a:t>
            </a:r>
            <a:r>
              <a:rPr lang="en-US" altLang="zh-CN" sz="2000" b="1" i="1" dirty="0">
                <a:ea typeface="宋体" panose="02010600030101010101" pitchFamily="2" charset="-122"/>
              </a:rPr>
              <a:t>X</a:t>
            </a:r>
            <a:r>
              <a:rPr lang="zh-CN" altLang="en-US" sz="2000" b="1" dirty="0">
                <a:ea typeface="宋体" panose="02010600030101010101" pitchFamily="2" charset="-122"/>
              </a:rPr>
              <a:t>表示为</a:t>
            </a:r>
            <a:r>
              <a:rPr lang="en-US" altLang="zh-CN" sz="2000" b="1" i="1" dirty="0">
                <a:ea typeface="宋体" panose="02010600030101010101" pitchFamily="2" charset="-122"/>
              </a:rPr>
              <a:t>X </a:t>
            </a:r>
            <a:r>
              <a:rPr lang="en-US" altLang="zh-CN" sz="2000" b="1" dirty="0">
                <a:ea typeface="宋体" panose="02010600030101010101" pitchFamily="2" charset="-122"/>
              </a:rPr>
              <a:t>= (</a:t>
            </a:r>
            <a:r>
              <a:rPr lang="en-US" altLang="zh-CN" sz="2000" b="1" i="1" dirty="0">
                <a:ea typeface="宋体" panose="02010600030101010101" pitchFamily="2" charset="-122"/>
              </a:rPr>
              <a:t>x</a:t>
            </a:r>
            <a:r>
              <a:rPr lang="en-US" altLang="zh-CN" sz="2000" b="1" baseline="-25000" dirty="0">
                <a:ea typeface="宋体" panose="02010600030101010101" pitchFamily="2" charset="-122"/>
              </a:rPr>
              <a:t>1</a:t>
            </a:r>
            <a:r>
              <a:rPr lang="en-US" altLang="zh-CN" sz="2000" b="1" dirty="0">
                <a:ea typeface="宋体" panose="02010600030101010101" pitchFamily="2" charset="-122"/>
              </a:rPr>
              <a:t>, </a:t>
            </a:r>
            <a:r>
              <a:rPr lang="en-US" altLang="zh-CN" sz="2000" b="1" i="1" dirty="0">
                <a:ea typeface="宋体" panose="02010600030101010101" pitchFamily="2" charset="-122"/>
              </a:rPr>
              <a:t>x</a:t>
            </a:r>
            <a:r>
              <a:rPr lang="en-US" altLang="zh-CN" sz="2000" b="1" baseline="-25000" dirty="0">
                <a:ea typeface="宋体" panose="02010600030101010101" pitchFamily="2" charset="-122"/>
              </a:rPr>
              <a:t>2</a:t>
            </a:r>
            <a:r>
              <a:rPr lang="en-US" altLang="zh-CN" sz="2000" b="1" dirty="0">
                <a:ea typeface="宋体" panose="02010600030101010101" pitchFamily="2" charset="-122"/>
              </a:rPr>
              <a:t>, …, </a:t>
            </a:r>
            <a:r>
              <a:rPr lang="en-US" altLang="zh-CN" sz="2000" b="1" i="1" dirty="0">
                <a:ea typeface="宋体" panose="02010600030101010101" pitchFamily="2" charset="-122"/>
              </a:rPr>
              <a:t>x</a:t>
            </a:r>
            <a:r>
              <a:rPr lang="en-US" altLang="zh-CN" sz="2000" b="1" i="1" baseline="-25000" dirty="0">
                <a:ea typeface="宋体" panose="02010600030101010101" pitchFamily="2" charset="-122"/>
              </a:rPr>
              <a:t>n</a:t>
            </a:r>
            <a:r>
              <a:rPr lang="en-US" altLang="zh-CN" sz="2000" b="1" dirty="0">
                <a:ea typeface="宋体" panose="02010600030101010101" pitchFamily="2" charset="-122"/>
              </a:rPr>
              <a:t>)</a:t>
            </a:r>
            <a:r>
              <a:rPr lang="zh-CN" altLang="en-US" sz="2000" b="1" dirty="0">
                <a:ea typeface="宋体" panose="02010600030101010101" pitchFamily="2" charset="-122"/>
              </a:rPr>
              <a:t>，表示一组决策变量</a:t>
            </a:r>
            <a:endParaRPr lang="zh-CN" altLang="en-US" sz="2000" b="1" dirty="0">
              <a:ea typeface="宋体" panose="02010600030101010101" pitchFamily="2" charset="-122"/>
            </a:endParaRPr>
          </a:p>
          <a:p>
            <a:pPr lvl="1"/>
            <a:r>
              <a:rPr lang="zh-CN" altLang="en-US" sz="2000" b="1" dirty="0">
                <a:ea typeface="宋体" panose="02010600030101010101" pitchFamily="2" charset="-122"/>
              </a:rPr>
              <a:t>最优化问题就是在解空间中寻找一个合法的解</a:t>
            </a:r>
            <a:r>
              <a:rPr lang="en-US" altLang="zh-CN" sz="2000" b="1" i="1" dirty="0">
                <a:ea typeface="宋体" panose="02010600030101010101" pitchFamily="2" charset="-122"/>
              </a:rPr>
              <a:t>X</a:t>
            </a:r>
            <a:r>
              <a:rPr lang="zh-CN" altLang="en-US" sz="2000" b="1" dirty="0">
                <a:ea typeface="宋体" panose="02010600030101010101" pitchFamily="2" charset="-122"/>
              </a:rPr>
              <a:t>（一组最佳的决策变量），使得</a:t>
            </a:r>
            <a:r>
              <a:rPr lang="en-US" altLang="zh-CN" sz="2000" b="1" i="1" dirty="0">
                <a:ea typeface="宋体" panose="02010600030101010101" pitchFamily="2" charset="-122"/>
              </a:rPr>
              <a:t>X</a:t>
            </a:r>
            <a:r>
              <a:rPr lang="zh-CN" altLang="en-US" sz="2000" b="1" dirty="0">
                <a:ea typeface="宋体" panose="02010600030101010101" pitchFamily="2" charset="-122"/>
              </a:rPr>
              <a:t>对应的函数映射值</a:t>
            </a:r>
            <a:r>
              <a:rPr lang="en-US" altLang="zh-CN" sz="2000" b="1" i="1" dirty="0">
                <a:ea typeface="宋体" panose="02010600030101010101" pitchFamily="2" charset="-122"/>
              </a:rPr>
              <a:t>f</a:t>
            </a:r>
            <a:r>
              <a:rPr lang="en-US" altLang="zh-CN" sz="2000" b="1" dirty="0">
                <a:ea typeface="宋体" panose="02010600030101010101" pitchFamily="2" charset="-122"/>
              </a:rPr>
              <a:t>(</a:t>
            </a:r>
            <a:r>
              <a:rPr lang="en-US" altLang="zh-CN" sz="2000" b="1" i="1" dirty="0">
                <a:ea typeface="宋体" panose="02010600030101010101" pitchFamily="2" charset="-122"/>
              </a:rPr>
              <a:t>X</a:t>
            </a:r>
            <a:r>
              <a:rPr lang="en-US" altLang="zh-CN" sz="2000" b="1" dirty="0">
                <a:ea typeface="宋体" panose="02010600030101010101" pitchFamily="2" charset="-122"/>
              </a:rPr>
              <a:t>)</a:t>
            </a:r>
            <a:r>
              <a:rPr lang="zh-CN" altLang="en-US" sz="2000" b="1" dirty="0">
                <a:ea typeface="宋体" panose="02010600030101010101" pitchFamily="2" charset="-122"/>
              </a:rPr>
              <a:t>最小（最大）</a:t>
            </a:r>
            <a:endParaRPr lang="zh-CN" altLang="en-US" sz="2000" b="1" dirty="0">
              <a:ea typeface="宋体" panose="02010600030101010101" pitchFamily="2" charset="-122"/>
            </a:endParaRPr>
          </a:p>
          <a:p>
            <a:pPr algn="ctr"/>
            <a:r>
              <a:rPr lang="zh-CN" altLang="en-US" sz="2400" dirty="0">
                <a:ea typeface="宋体" panose="02010600030101010101" pitchFamily="2" charset="-122"/>
              </a:rPr>
              <a:t>最优化问题的分类</a:t>
            </a:r>
            <a:endParaRPr lang="zh-CN" altLang="en-US" sz="2400" dirty="0">
              <a:ea typeface="宋体" panose="02010600030101010101" pitchFamily="2" charset="-122"/>
            </a:endParaRPr>
          </a:p>
        </p:txBody>
      </p:sp>
      <p:graphicFrame>
        <p:nvGraphicFramePr>
          <p:cNvPr id="6203" name="Group 59"/>
          <p:cNvGraphicFramePr>
            <a:graphicFrameLocks noGrp="1"/>
          </p:cNvGraphicFramePr>
          <p:nvPr/>
        </p:nvGraphicFramePr>
        <p:xfrm>
          <a:off x="1992313" y="3981450"/>
          <a:ext cx="8429625" cy="2725738"/>
        </p:xfrm>
        <a:graphic>
          <a:graphicData uri="http://schemas.openxmlformats.org/drawingml/2006/table">
            <a:tbl>
              <a:tblPr/>
              <a:tblGrid>
                <a:gridCol w="936625"/>
                <a:gridCol w="935037"/>
                <a:gridCol w="938213"/>
                <a:gridCol w="936625"/>
                <a:gridCol w="936625"/>
                <a:gridCol w="936625"/>
                <a:gridCol w="936625"/>
                <a:gridCol w="936625"/>
                <a:gridCol w="936625"/>
              </a:tblGrid>
              <a:tr h="1082675">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分类</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标志</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变量</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个数</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变量</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性质</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约束</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条件</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极值</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个数</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目标</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个数</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函数</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关系</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问题</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性质</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时间</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变化</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r>
              <a:tr h="541338">
                <a:tc rowSpan="3">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类</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型</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单变量</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连续</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无约束</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单峰</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单目标</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线性</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确定性</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静态</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56038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离散</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随机性</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54133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多变量</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混合</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有约束</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多峰</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多目标</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非线性</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模糊性</a:t>
                      </a: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动态</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charRg st="145" end="154"/>
                                            </p:txEl>
                                          </p:spTgt>
                                        </p:tgtEl>
                                        <p:attrNameLst>
                                          <p:attrName>style.visibility</p:attrName>
                                        </p:attrNameLst>
                                      </p:cBhvr>
                                      <p:to>
                                        <p:strVal val="visible"/>
                                      </p:to>
                                    </p:set>
                                    <p:anim calcmode="lin" valueType="num">
                                      <p:cBhvr additive="base">
                                        <p:cTn id="7" dur="500" fill="hold"/>
                                        <p:tgtEl>
                                          <p:spTgt spid="6147">
                                            <p:txEl>
                                              <p:charRg st="145" end="15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charRg st="145" end="15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203"/>
                                        </p:tgtEl>
                                        <p:attrNameLst>
                                          <p:attrName>style.visibility</p:attrName>
                                        </p:attrNameLst>
                                      </p:cBhvr>
                                      <p:to>
                                        <p:strVal val="visible"/>
                                      </p:to>
                                    </p:set>
                                    <p:anim calcmode="lin" valueType="num">
                                      <p:cBhvr additive="base">
                                        <p:cTn id="13" dur="500" fill="hold"/>
                                        <p:tgtEl>
                                          <p:spTgt spid="6203"/>
                                        </p:tgtEl>
                                        <p:attrNameLst>
                                          <p:attrName>ppt_x</p:attrName>
                                        </p:attrNameLst>
                                      </p:cBhvr>
                                      <p:tavLst>
                                        <p:tav tm="0">
                                          <p:val>
                                            <p:strVal val="#ppt_x"/>
                                          </p:val>
                                        </p:tav>
                                        <p:tav tm="100000">
                                          <p:val>
                                            <p:strVal val="#ppt_x"/>
                                          </p:val>
                                        </p:tav>
                                      </p:tavLst>
                                    </p:anim>
                                    <p:anim calcmode="lin" valueType="num">
                                      <p:cBhvr additive="base">
                                        <p:cTn id="14" dur="500" fill="hold"/>
                                        <p:tgtEl>
                                          <p:spTgt spid="6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1.3.2 </a:t>
            </a:r>
            <a:r>
              <a:rPr lang="zh-CN" altLang="en-US" sz="3800" dirty="0">
                <a:ea typeface="宋体" panose="02010600030101010101" pitchFamily="2" charset="-122"/>
              </a:rPr>
              <a:t>计算智能的研究与发展</a:t>
            </a:r>
            <a:endParaRPr lang="en-US" altLang="zh-CN" sz="3800" dirty="0">
              <a:ea typeface="宋体" panose="02010600030101010101" pitchFamily="2" charset="-122"/>
            </a:endParaRPr>
          </a:p>
        </p:txBody>
      </p:sp>
      <p:sp>
        <p:nvSpPr>
          <p:cNvPr id="33795"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3796"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3797"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45" name="AutoShape 5"/>
          <p:cNvSpPr/>
          <p:nvPr/>
        </p:nvSpPr>
        <p:spPr>
          <a:xfrm>
            <a:off x="4419600" y="981075"/>
            <a:ext cx="3352800" cy="838200"/>
          </a:xfrm>
          <a:prstGeom prst="roundRect">
            <a:avLst>
              <a:gd name="adj" fmla="val 50000"/>
            </a:avLst>
          </a:prstGeom>
          <a:solidFill>
            <a:schemeClr val="accent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2000" dirty="0">
                <a:solidFill>
                  <a:schemeClr val="tx2"/>
                </a:solidFill>
                <a:latin typeface="Arial" panose="020B0604020202020204" pitchFamily="34" charset="0"/>
                <a:ea typeface="宋体" panose="02010600030101010101" pitchFamily="2" charset="-122"/>
              </a:rPr>
              <a:t>遗传算法</a:t>
            </a:r>
            <a:r>
              <a:rPr lang="en-US" altLang="zh-CN" sz="2000" dirty="0">
                <a:solidFill>
                  <a:schemeClr val="tx2"/>
                </a:solidFill>
                <a:latin typeface="Arial" panose="020B0604020202020204" pitchFamily="34" charset="0"/>
                <a:ea typeface="宋体" panose="02010600030101010101" pitchFamily="2" charset="-122"/>
              </a:rPr>
              <a:t>(GA)</a:t>
            </a:r>
            <a:endParaRPr lang="en-US" altLang="zh-CN" sz="2000" dirty="0">
              <a:solidFill>
                <a:schemeClr val="tx2"/>
              </a:solidFill>
              <a:latin typeface="Arial" panose="020B0604020202020204" pitchFamily="34" charset="0"/>
              <a:ea typeface="宋体" panose="02010600030101010101" pitchFamily="2" charset="-122"/>
            </a:endParaRPr>
          </a:p>
          <a:p>
            <a:pPr marL="0" lvl="0" indent="0" algn="ctr">
              <a:spcBef>
                <a:spcPct val="0"/>
              </a:spcBef>
              <a:buClrTx/>
              <a:buFontTx/>
              <a:buNone/>
            </a:pPr>
            <a:r>
              <a:rPr lang="en-US" altLang="zh-CN" sz="2000" dirty="0">
                <a:solidFill>
                  <a:schemeClr val="tx2"/>
                </a:solidFill>
                <a:latin typeface="Arial" panose="020B0604020202020204" pitchFamily="34" charset="0"/>
                <a:ea typeface="宋体" panose="02010600030101010101" pitchFamily="2" charset="-122"/>
              </a:rPr>
              <a:t>Genetic Algorithm</a:t>
            </a:r>
            <a:endParaRPr lang="en-US" altLang="zh-CN" sz="2000" dirty="0">
              <a:solidFill>
                <a:schemeClr val="tx2"/>
              </a:solidFill>
              <a:latin typeface="Arial" panose="020B0604020202020204" pitchFamily="34" charset="0"/>
              <a:ea typeface="宋体" panose="02010600030101010101" pitchFamily="2" charset="-122"/>
            </a:endParaRPr>
          </a:p>
        </p:txBody>
      </p:sp>
      <p:sp>
        <p:nvSpPr>
          <p:cNvPr id="46" name="AutoShape 6"/>
          <p:cNvSpPr/>
          <p:nvPr/>
        </p:nvSpPr>
        <p:spPr>
          <a:xfrm>
            <a:off x="4419600" y="4292600"/>
            <a:ext cx="3352800" cy="838200"/>
          </a:xfrm>
          <a:prstGeom prst="roundRect">
            <a:avLst>
              <a:gd name="adj" fmla="val 50000"/>
            </a:avLst>
          </a:prstGeom>
          <a:solidFill>
            <a:schemeClr val="folHlink"/>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eaLnBrk="1" hangingPunct="1">
              <a:spcBef>
                <a:spcPct val="0"/>
              </a:spcBef>
              <a:buClrTx/>
              <a:buFontTx/>
              <a:buNone/>
            </a:pPr>
            <a:r>
              <a:rPr lang="zh-CN" altLang="en-US" sz="2000" dirty="0">
                <a:solidFill>
                  <a:schemeClr val="tx2"/>
                </a:solidFill>
                <a:latin typeface="Arial" panose="020B0604020202020204" pitchFamily="34" charset="0"/>
                <a:ea typeface="宋体" panose="02010600030101010101" pitchFamily="2" charset="-122"/>
              </a:rPr>
              <a:t>神经网络</a:t>
            </a:r>
            <a:r>
              <a:rPr lang="en-US" altLang="zh-CN" sz="2000" dirty="0">
                <a:solidFill>
                  <a:schemeClr val="tx2"/>
                </a:solidFill>
                <a:latin typeface="Arial" panose="020B0604020202020204" pitchFamily="34" charset="0"/>
                <a:ea typeface="宋体" panose="02010600030101010101" pitchFamily="2" charset="-122"/>
              </a:rPr>
              <a:t>(NN)</a:t>
            </a:r>
            <a:endParaRPr lang="en-US" altLang="zh-CN" sz="2000" dirty="0">
              <a:solidFill>
                <a:schemeClr val="tx2"/>
              </a:solidFill>
              <a:latin typeface="Arial" panose="020B0604020202020204" pitchFamily="34" charset="0"/>
              <a:ea typeface="宋体" panose="02010600030101010101" pitchFamily="2" charset="-122"/>
            </a:endParaRPr>
          </a:p>
          <a:p>
            <a:pPr marL="0" lvl="0" indent="0" algn="ctr" eaLnBrk="1" hangingPunct="1">
              <a:spcBef>
                <a:spcPct val="0"/>
              </a:spcBef>
              <a:buClrTx/>
              <a:buFontTx/>
              <a:buNone/>
            </a:pPr>
            <a:r>
              <a:rPr lang="zh-CN" altLang="en-US" sz="2000" dirty="0">
                <a:solidFill>
                  <a:schemeClr val="tx2"/>
                </a:solidFill>
                <a:latin typeface="Arial" panose="020B0604020202020204" pitchFamily="34" charset="0"/>
                <a:ea typeface="宋体" panose="02010600030101010101" pitchFamily="2" charset="-122"/>
              </a:rPr>
              <a:t>（感知器）</a:t>
            </a:r>
            <a:endParaRPr lang="zh-CN" altLang="en-US" sz="2000" dirty="0">
              <a:solidFill>
                <a:schemeClr val="tx2"/>
              </a:solidFill>
              <a:latin typeface="Arial" panose="020B0604020202020204" pitchFamily="34" charset="0"/>
              <a:ea typeface="宋体" panose="02010600030101010101" pitchFamily="2" charset="-122"/>
            </a:endParaRPr>
          </a:p>
        </p:txBody>
      </p:sp>
      <p:sp>
        <p:nvSpPr>
          <p:cNvPr id="47" name="AutoShape 9"/>
          <p:cNvSpPr/>
          <p:nvPr/>
        </p:nvSpPr>
        <p:spPr>
          <a:xfrm>
            <a:off x="8077200" y="4292600"/>
            <a:ext cx="2438400" cy="838200"/>
          </a:xfrm>
          <a:prstGeom prst="roundRect">
            <a:avLst>
              <a:gd name="adj" fmla="val 50000"/>
            </a:avLst>
          </a:prstGeom>
          <a:solidFill>
            <a:srgbClr val="408BF0"/>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en-US" altLang="zh-CN" sz="2000" dirty="0">
                <a:solidFill>
                  <a:srgbClr val="FFFFFF"/>
                </a:solidFill>
                <a:latin typeface="Arial" panose="020B0604020202020204" pitchFamily="34" charset="0"/>
                <a:ea typeface="宋体" panose="02010600030101010101" pitchFamily="2" charset="-122"/>
              </a:rPr>
              <a:t>1950s</a:t>
            </a:r>
            <a:endParaRPr lang="en-US" altLang="zh-CN" sz="2000" dirty="0">
              <a:solidFill>
                <a:srgbClr val="FFFFFF"/>
              </a:solidFill>
              <a:latin typeface="Arial" panose="020B0604020202020204" pitchFamily="34" charset="0"/>
              <a:ea typeface="宋体" panose="02010600030101010101" pitchFamily="2" charset="-122"/>
            </a:endParaRPr>
          </a:p>
          <a:p>
            <a:pPr marL="0" lvl="0" indent="0" algn="ctr">
              <a:spcBef>
                <a:spcPct val="0"/>
              </a:spcBef>
              <a:buClrTx/>
              <a:buFontTx/>
              <a:buNone/>
            </a:pPr>
            <a:r>
              <a:rPr lang="en-US" altLang="zh-CN" sz="2000" dirty="0">
                <a:solidFill>
                  <a:srgbClr val="FFFFFF"/>
                </a:solidFill>
                <a:latin typeface="Times New Roman" panose="02020603050405020304" pitchFamily="18" charset="0"/>
                <a:ea typeface="宋体" panose="02010600030101010101" pitchFamily="2" charset="-122"/>
              </a:rPr>
              <a:t>Rosenblatt</a:t>
            </a:r>
            <a:r>
              <a:rPr lang="zh-CN" altLang="en-US" sz="2000" dirty="0">
                <a:solidFill>
                  <a:srgbClr val="FFFFFF"/>
                </a:solidFill>
                <a:latin typeface="Arial" panose="020B0604020202020204" pitchFamily="34" charset="0"/>
                <a:ea typeface="宋体" panose="02010600030101010101" pitchFamily="2" charset="-122"/>
              </a:rPr>
              <a:t>等人</a:t>
            </a:r>
            <a:endParaRPr lang="zh-CN" altLang="en-US" sz="2000" dirty="0">
              <a:solidFill>
                <a:srgbClr val="FFFFFF"/>
              </a:solidFill>
              <a:latin typeface="Arial" panose="020B0604020202020204" pitchFamily="34" charset="0"/>
              <a:ea typeface="宋体" panose="02010600030101010101" pitchFamily="2" charset="-122"/>
            </a:endParaRPr>
          </a:p>
        </p:txBody>
      </p:sp>
      <p:sp>
        <p:nvSpPr>
          <p:cNvPr id="48" name="AutoShape 10"/>
          <p:cNvSpPr/>
          <p:nvPr/>
        </p:nvSpPr>
        <p:spPr>
          <a:xfrm>
            <a:off x="8077200" y="981075"/>
            <a:ext cx="2514600" cy="762000"/>
          </a:xfrm>
          <a:prstGeom prst="roundRect">
            <a:avLst>
              <a:gd name="adj" fmla="val 50000"/>
            </a:avLst>
          </a:prstGeom>
          <a:solidFill>
            <a:srgbClr val="7F6FD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eaLnBrk="1" hangingPunct="1">
              <a:spcBef>
                <a:spcPct val="0"/>
              </a:spcBef>
              <a:buClrTx/>
              <a:buFontTx/>
              <a:buNone/>
            </a:pPr>
            <a:r>
              <a:rPr lang="en-US" altLang="zh-CN" sz="2000" dirty="0">
                <a:solidFill>
                  <a:srgbClr val="FFFFFF"/>
                </a:solidFill>
                <a:latin typeface="Arial" panose="020B0604020202020204" pitchFamily="34" charset="0"/>
                <a:ea typeface="宋体" panose="02010600030101010101" pitchFamily="2" charset="-122"/>
              </a:rPr>
              <a:t>1950s</a:t>
            </a:r>
            <a:endParaRPr lang="en-US" altLang="zh-CN" sz="2000" dirty="0">
              <a:solidFill>
                <a:srgbClr val="FFFFFF"/>
              </a:solidFill>
              <a:latin typeface="Arial" panose="020B0604020202020204" pitchFamily="34" charset="0"/>
              <a:ea typeface="宋体" panose="02010600030101010101" pitchFamily="2" charset="-122"/>
            </a:endParaRPr>
          </a:p>
          <a:p>
            <a:pPr marL="0" lvl="0" indent="0" algn="ctr" eaLnBrk="1" hangingPunct="1">
              <a:spcBef>
                <a:spcPct val="0"/>
              </a:spcBef>
              <a:buClrTx/>
              <a:buFontTx/>
              <a:buNone/>
            </a:pPr>
            <a:r>
              <a:rPr lang="zh-CN" altLang="en-US" sz="2000" dirty="0">
                <a:solidFill>
                  <a:srgbClr val="FFFFFF"/>
                </a:solidFill>
                <a:latin typeface="Arial" panose="020B0604020202020204" pitchFamily="34" charset="0"/>
                <a:ea typeface="宋体" panose="02010600030101010101" pitchFamily="2" charset="-122"/>
              </a:rPr>
              <a:t>美国学者</a:t>
            </a:r>
            <a:r>
              <a:rPr lang="en-US" altLang="zh-CN" sz="2000" dirty="0">
                <a:solidFill>
                  <a:srgbClr val="FFFFFF"/>
                </a:solidFill>
                <a:latin typeface="Times New Roman" panose="02020603050405020304" pitchFamily="18" charset="0"/>
                <a:ea typeface="宋体" panose="02010600030101010101" pitchFamily="2" charset="-122"/>
              </a:rPr>
              <a:t>Holland</a:t>
            </a:r>
            <a:endParaRPr lang="en-US" altLang="zh-CN" sz="2000" dirty="0">
              <a:solidFill>
                <a:srgbClr val="FFFFFF"/>
              </a:solidFill>
              <a:latin typeface="Times New Roman" panose="02020603050405020304" pitchFamily="18" charset="0"/>
              <a:ea typeface="宋体" panose="02010600030101010101" pitchFamily="2" charset="-122"/>
            </a:endParaRPr>
          </a:p>
        </p:txBody>
      </p:sp>
      <p:grpSp>
        <p:nvGrpSpPr>
          <p:cNvPr id="2" name="Group 17"/>
          <p:cNvGrpSpPr/>
          <p:nvPr/>
        </p:nvGrpSpPr>
        <p:grpSpPr>
          <a:xfrm>
            <a:off x="1868488" y="1846263"/>
            <a:ext cx="2041525" cy="2649537"/>
            <a:chOff x="528" y="1307"/>
            <a:chExt cx="1286" cy="1669"/>
          </a:xfrm>
        </p:grpSpPr>
        <p:sp>
          <p:nvSpPr>
            <p:cNvPr id="50" name="Oval 18"/>
            <p:cNvSpPr>
              <a:spLocks noChangeArrowheads="1"/>
            </p:cNvSpPr>
            <p:nvPr/>
          </p:nvSpPr>
          <p:spPr bwMode="gray">
            <a:xfrm>
              <a:off x="528" y="1633"/>
              <a:ext cx="164" cy="32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 name="Oval 19"/>
            <p:cNvSpPr>
              <a:spLocks noChangeArrowheads="1"/>
            </p:cNvSpPr>
            <p:nvPr/>
          </p:nvSpPr>
          <p:spPr bwMode="gray">
            <a:xfrm>
              <a:off x="528" y="1633"/>
              <a:ext cx="164" cy="32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2" name="Oval 20"/>
            <p:cNvSpPr>
              <a:spLocks noChangeArrowheads="1"/>
            </p:cNvSpPr>
            <p:nvPr/>
          </p:nvSpPr>
          <p:spPr bwMode="gray">
            <a:xfrm>
              <a:off x="614" y="1633"/>
              <a:ext cx="1147" cy="327"/>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Oval 21"/>
            <p:cNvSpPr>
              <a:spLocks noChangeArrowheads="1"/>
            </p:cNvSpPr>
            <p:nvPr/>
          </p:nvSpPr>
          <p:spPr bwMode="gray">
            <a:xfrm>
              <a:off x="615" y="1635"/>
              <a:ext cx="1147" cy="327"/>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813" name="Oval 22"/>
            <p:cNvSpPr/>
            <p:nvPr/>
          </p:nvSpPr>
          <p:spPr>
            <a:xfrm>
              <a:off x="671" y="1633"/>
              <a:ext cx="1033" cy="327"/>
            </a:xfrm>
            <a:prstGeom prst="ellipse">
              <a:avLst/>
            </a:prstGeom>
            <a:solidFill>
              <a:srgbClr val="333333"/>
            </a:solidFill>
            <a:ln w="38100">
              <a:noFill/>
            </a:ln>
          </p:spPr>
          <p:txBody>
            <a:bodyPr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33814" name="Group 23"/>
            <p:cNvGrpSpPr/>
            <p:nvPr/>
          </p:nvGrpSpPr>
          <p:grpSpPr>
            <a:xfrm>
              <a:off x="688" y="1307"/>
              <a:ext cx="999" cy="978"/>
              <a:chOff x="4166" y="1706"/>
              <a:chExt cx="1252" cy="1252"/>
            </a:xfrm>
          </p:grpSpPr>
          <p:sp>
            <p:nvSpPr>
              <p:cNvPr id="33817" name="Oval 24"/>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3818" name="Oval 25"/>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3819" name="Oval 26"/>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3820" name="Oval 27"/>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sp>
          <p:nvSpPr>
            <p:cNvPr id="33815" name="AutoShape 28"/>
            <p:cNvSpPr/>
            <p:nvPr/>
          </p:nvSpPr>
          <p:spPr>
            <a:xfrm>
              <a:off x="558" y="2668"/>
              <a:ext cx="1256" cy="308"/>
            </a:xfrm>
            <a:prstGeom prst="roundRect">
              <a:avLst>
                <a:gd name="adj" fmla="val 50000"/>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3200" dirty="0">
                <a:solidFill>
                  <a:srgbClr val="FF0000"/>
                </a:solidFill>
                <a:ea typeface="宋体" panose="02010600030101010101" pitchFamily="2" charset="-122"/>
              </a:endParaRPr>
            </a:p>
            <a:p>
              <a:pPr marL="0" lvl="0" indent="0" algn="ctr">
                <a:spcBef>
                  <a:spcPct val="0"/>
                </a:spcBef>
                <a:buClrTx/>
                <a:buFontTx/>
                <a:buNone/>
              </a:pPr>
              <a:r>
                <a:rPr lang="en-US" altLang="zh-CN" sz="3200" dirty="0">
                  <a:solidFill>
                    <a:srgbClr val="FF0000"/>
                  </a:solidFill>
                  <a:ea typeface="宋体" panose="02010600030101010101" pitchFamily="2" charset="-122"/>
                </a:rPr>
                <a:t>20</a:t>
              </a:r>
              <a:r>
                <a:rPr lang="zh-CN" altLang="en-US" sz="3200" dirty="0">
                  <a:solidFill>
                    <a:srgbClr val="FF0000"/>
                  </a:solidFill>
                  <a:ea typeface="宋体" panose="02010600030101010101" pitchFamily="2" charset="-122"/>
                </a:rPr>
                <a:t>世纪</a:t>
              </a:r>
              <a:endParaRPr lang="zh-CN" altLang="en-US" sz="3200" dirty="0">
                <a:solidFill>
                  <a:srgbClr val="FF0000"/>
                </a:solidFill>
                <a:ea typeface="宋体" panose="02010600030101010101" pitchFamily="2" charset="-122"/>
              </a:endParaRPr>
            </a:p>
            <a:p>
              <a:pPr marL="0" lvl="0" indent="0" algn="ctr">
                <a:spcBef>
                  <a:spcPct val="0"/>
                </a:spcBef>
                <a:buClrTx/>
                <a:buFontTx/>
                <a:buNone/>
              </a:pPr>
              <a:r>
                <a:rPr lang="en-US" altLang="zh-CN" sz="3200" dirty="0">
                  <a:solidFill>
                    <a:srgbClr val="FF0000"/>
                  </a:solidFill>
                  <a:ea typeface="宋体" panose="02010600030101010101" pitchFamily="2" charset="-122"/>
                </a:rPr>
                <a:t>50-60</a:t>
              </a:r>
              <a:r>
                <a:rPr lang="zh-CN" altLang="en-US" sz="3200" dirty="0">
                  <a:solidFill>
                    <a:srgbClr val="FF0000"/>
                  </a:solidFill>
                  <a:ea typeface="宋体" panose="02010600030101010101" pitchFamily="2" charset="-122"/>
                </a:rPr>
                <a:t>年代</a:t>
              </a:r>
              <a:endParaRPr lang="zh-CN" altLang="en-US" sz="3200" dirty="0">
                <a:solidFill>
                  <a:srgbClr val="FF0000"/>
                </a:solidFill>
                <a:ea typeface="宋体" panose="02010600030101010101" pitchFamily="2" charset="-122"/>
              </a:endParaRPr>
            </a:p>
          </p:txBody>
        </p:sp>
        <p:sp>
          <p:nvSpPr>
            <p:cNvPr id="33816" name="Text Box 29"/>
            <p:cNvSpPr txBox="1"/>
            <p:nvPr/>
          </p:nvSpPr>
          <p:spPr>
            <a:xfrm>
              <a:off x="617" y="1591"/>
              <a:ext cx="114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3200" dirty="0">
                  <a:solidFill>
                    <a:srgbClr val="000000"/>
                  </a:solidFill>
                  <a:latin typeface="Arial" panose="020B0604020202020204" pitchFamily="34" charset="0"/>
                  <a:ea typeface="宋体" panose="02010600030101010101" pitchFamily="2" charset="-122"/>
                </a:rPr>
                <a:t>起步阶段</a:t>
              </a:r>
              <a:endParaRPr lang="zh-CN" altLang="en-US" sz="3200" dirty="0">
                <a:solidFill>
                  <a:srgbClr val="000000"/>
                </a:solidFill>
                <a:latin typeface="Arial" panose="020B0604020202020204" pitchFamily="34" charset="0"/>
                <a:ea typeface="宋体" panose="02010600030101010101" pitchFamily="2" charset="-122"/>
              </a:endParaRPr>
            </a:p>
          </p:txBody>
        </p:sp>
      </p:grpSp>
      <p:sp>
        <p:nvSpPr>
          <p:cNvPr id="62" name="AutoShape 30"/>
          <p:cNvSpPr/>
          <p:nvPr/>
        </p:nvSpPr>
        <p:spPr>
          <a:xfrm>
            <a:off x="4343400" y="2047875"/>
            <a:ext cx="3505200" cy="838200"/>
          </a:xfrm>
          <a:prstGeom prst="roundRect">
            <a:avLst>
              <a:gd name="adj" fmla="val 50000"/>
            </a:avLst>
          </a:prstGeom>
          <a:solidFill>
            <a:schemeClr val="accent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2000" dirty="0">
                <a:solidFill>
                  <a:schemeClr val="tx2"/>
                </a:solidFill>
                <a:latin typeface="Arial" panose="020B0604020202020204" pitchFamily="34" charset="0"/>
                <a:ea typeface="宋体" panose="02010600030101010101" pitchFamily="2" charset="-122"/>
              </a:rPr>
              <a:t>进化策略</a:t>
            </a:r>
            <a:r>
              <a:rPr lang="en-US" altLang="zh-CN" sz="2000" dirty="0">
                <a:solidFill>
                  <a:schemeClr val="tx2"/>
                </a:solidFill>
                <a:latin typeface="Arial" panose="020B0604020202020204" pitchFamily="34" charset="0"/>
                <a:ea typeface="宋体" panose="02010600030101010101" pitchFamily="2" charset="-122"/>
              </a:rPr>
              <a:t>(ES)</a:t>
            </a:r>
            <a:endParaRPr lang="en-US" altLang="zh-CN" sz="2000" dirty="0">
              <a:solidFill>
                <a:schemeClr val="tx2"/>
              </a:solidFill>
              <a:latin typeface="Arial" panose="020B0604020202020204" pitchFamily="34" charset="0"/>
              <a:ea typeface="宋体" panose="02010600030101010101" pitchFamily="2" charset="-122"/>
            </a:endParaRPr>
          </a:p>
          <a:p>
            <a:pPr marL="0" lvl="0" indent="0" algn="ctr">
              <a:spcBef>
                <a:spcPct val="0"/>
              </a:spcBef>
              <a:buClrTx/>
              <a:buFontTx/>
              <a:buNone/>
            </a:pPr>
            <a:r>
              <a:rPr lang="en-US" altLang="zh-CN" sz="2000" dirty="0">
                <a:solidFill>
                  <a:schemeClr val="tx2"/>
                </a:solidFill>
                <a:latin typeface="Arial" panose="020B0604020202020204" pitchFamily="34" charset="0"/>
                <a:ea typeface="宋体" panose="02010600030101010101" pitchFamily="2" charset="-122"/>
              </a:rPr>
              <a:t>Evolution Strategy</a:t>
            </a:r>
            <a:endParaRPr lang="en-US" altLang="zh-CN" sz="2000" dirty="0">
              <a:solidFill>
                <a:schemeClr val="tx2"/>
              </a:solidFill>
              <a:latin typeface="Arial" panose="020B0604020202020204" pitchFamily="34" charset="0"/>
              <a:ea typeface="宋体" panose="02010600030101010101" pitchFamily="2" charset="-122"/>
            </a:endParaRPr>
          </a:p>
        </p:txBody>
      </p:sp>
      <p:sp>
        <p:nvSpPr>
          <p:cNvPr id="63" name="AutoShape 31"/>
          <p:cNvSpPr/>
          <p:nvPr/>
        </p:nvSpPr>
        <p:spPr>
          <a:xfrm>
            <a:off x="4419600" y="3190875"/>
            <a:ext cx="3429000" cy="838200"/>
          </a:xfrm>
          <a:prstGeom prst="roundRect">
            <a:avLst>
              <a:gd name="adj" fmla="val 50000"/>
            </a:avLst>
          </a:prstGeom>
          <a:solidFill>
            <a:schemeClr val="accent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2000" dirty="0">
                <a:solidFill>
                  <a:schemeClr val="tx2"/>
                </a:solidFill>
                <a:latin typeface="Arial" panose="020B0604020202020204" pitchFamily="34" charset="0"/>
                <a:ea typeface="宋体" panose="02010600030101010101" pitchFamily="2" charset="-122"/>
              </a:rPr>
              <a:t>进化规划</a:t>
            </a:r>
            <a:r>
              <a:rPr lang="en-US" altLang="zh-CN" sz="2000" dirty="0">
                <a:solidFill>
                  <a:schemeClr val="tx2"/>
                </a:solidFill>
                <a:latin typeface="Arial" panose="020B0604020202020204" pitchFamily="34" charset="0"/>
                <a:ea typeface="宋体" panose="02010600030101010101" pitchFamily="2" charset="-122"/>
              </a:rPr>
              <a:t>(EP)</a:t>
            </a:r>
            <a:endParaRPr lang="en-US" altLang="zh-CN" sz="2000" dirty="0">
              <a:solidFill>
                <a:schemeClr val="tx2"/>
              </a:solidFill>
              <a:latin typeface="Arial" panose="020B0604020202020204" pitchFamily="34" charset="0"/>
              <a:ea typeface="宋体" panose="02010600030101010101" pitchFamily="2" charset="-122"/>
            </a:endParaRPr>
          </a:p>
          <a:p>
            <a:pPr marL="0" lvl="0" indent="0" algn="ctr">
              <a:spcBef>
                <a:spcPct val="0"/>
              </a:spcBef>
              <a:buClrTx/>
              <a:buFontTx/>
              <a:buNone/>
            </a:pPr>
            <a:r>
              <a:rPr lang="en-US" altLang="zh-CN" sz="2000" dirty="0">
                <a:solidFill>
                  <a:schemeClr val="tx2"/>
                </a:solidFill>
                <a:latin typeface="Arial" panose="020B0604020202020204" pitchFamily="34" charset="0"/>
                <a:ea typeface="宋体" panose="02010600030101010101" pitchFamily="2" charset="-122"/>
              </a:rPr>
              <a:t>Evolutionary Programming</a:t>
            </a:r>
            <a:endParaRPr lang="en-US" altLang="zh-CN" sz="2000" dirty="0">
              <a:solidFill>
                <a:schemeClr val="tx2"/>
              </a:solidFill>
              <a:latin typeface="Arial" panose="020B0604020202020204" pitchFamily="34" charset="0"/>
              <a:ea typeface="宋体" panose="02010600030101010101" pitchFamily="2" charset="-122"/>
            </a:endParaRPr>
          </a:p>
        </p:txBody>
      </p:sp>
      <p:sp>
        <p:nvSpPr>
          <p:cNvPr id="64" name="AutoShape 32"/>
          <p:cNvSpPr/>
          <p:nvPr/>
        </p:nvSpPr>
        <p:spPr>
          <a:xfrm>
            <a:off x="8077200" y="2047875"/>
            <a:ext cx="2514600" cy="990600"/>
          </a:xfrm>
          <a:prstGeom prst="roundRect">
            <a:avLst>
              <a:gd name="adj" fmla="val 50000"/>
            </a:avLst>
          </a:prstGeom>
          <a:solidFill>
            <a:srgbClr val="7F6FD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eaLnBrk="1" hangingPunct="1">
              <a:spcBef>
                <a:spcPct val="0"/>
              </a:spcBef>
              <a:buClrTx/>
              <a:buFontTx/>
              <a:buNone/>
            </a:pPr>
            <a:r>
              <a:rPr lang="en-US" altLang="zh-CN" sz="2000" dirty="0">
                <a:solidFill>
                  <a:srgbClr val="FFFFFF"/>
                </a:solidFill>
                <a:latin typeface="Arial" panose="020B0604020202020204" pitchFamily="34" charset="0"/>
                <a:ea typeface="宋体" panose="02010600030101010101" pitchFamily="2" charset="-122"/>
              </a:rPr>
              <a:t>1960s</a:t>
            </a:r>
            <a:endParaRPr lang="en-US" altLang="zh-CN" sz="2000" dirty="0">
              <a:solidFill>
                <a:srgbClr val="FFFFFF"/>
              </a:solidFill>
              <a:latin typeface="Arial" panose="020B0604020202020204" pitchFamily="34" charset="0"/>
              <a:ea typeface="宋体" panose="02010600030101010101" pitchFamily="2" charset="-122"/>
            </a:endParaRPr>
          </a:p>
          <a:p>
            <a:pPr marL="0" lvl="0" indent="0" algn="ctr" eaLnBrk="1" hangingPunct="1">
              <a:spcBef>
                <a:spcPct val="0"/>
              </a:spcBef>
              <a:buClrTx/>
              <a:buFontTx/>
              <a:buNone/>
            </a:pPr>
            <a:r>
              <a:rPr lang="zh-CN" altLang="en-US" sz="2000" dirty="0">
                <a:solidFill>
                  <a:srgbClr val="FFFFFF"/>
                </a:solidFill>
                <a:latin typeface="Arial" panose="020B0604020202020204" pitchFamily="34" charset="0"/>
                <a:ea typeface="宋体" panose="02010600030101010101" pitchFamily="2" charset="-122"/>
              </a:rPr>
              <a:t>德国人</a:t>
            </a:r>
            <a:r>
              <a:rPr lang="en-US" altLang="zh-CN" sz="2000" dirty="0">
                <a:solidFill>
                  <a:srgbClr val="FFFFFF"/>
                </a:solidFill>
                <a:latin typeface="Times New Roman" panose="02020603050405020304" pitchFamily="18" charset="0"/>
                <a:ea typeface="宋体" panose="02010600030101010101" pitchFamily="2" charset="-122"/>
              </a:rPr>
              <a:t>Rechenberg </a:t>
            </a:r>
            <a:endParaRPr lang="en-US" altLang="zh-CN" sz="2000" dirty="0">
              <a:solidFill>
                <a:srgbClr val="FFFFFF"/>
              </a:solidFill>
              <a:latin typeface="Times New Roman" panose="02020603050405020304" pitchFamily="18" charset="0"/>
              <a:ea typeface="宋体" panose="02010600030101010101" pitchFamily="2" charset="-122"/>
            </a:endParaRPr>
          </a:p>
          <a:p>
            <a:pPr marL="0" lvl="0" indent="0" algn="ctr" eaLnBrk="1" hangingPunct="1">
              <a:spcBef>
                <a:spcPct val="0"/>
              </a:spcBef>
              <a:buClrTx/>
              <a:buFontTx/>
              <a:buNone/>
            </a:pPr>
            <a:r>
              <a:rPr lang="en-US" altLang="zh-CN" sz="2000" dirty="0">
                <a:solidFill>
                  <a:srgbClr val="FFFFFF"/>
                </a:solidFill>
                <a:latin typeface="Times New Roman" panose="02020603050405020304" pitchFamily="18" charset="0"/>
                <a:ea typeface="宋体" panose="02010600030101010101" pitchFamily="2" charset="-122"/>
              </a:rPr>
              <a:t>Schwefel</a:t>
            </a:r>
            <a:endParaRPr lang="en-US" altLang="zh-CN" sz="2000" dirty="0">
              <a:solidFill>
                <a:srgbClr val="FFFFFF"/>
              </a:solidFill>
              <a:latin typeface="Times New Roman" panose="02020603050405020304" pitchFamily="18" charset="0"/>
              <a:ea typeface="宋体" panose="02010600030101010101" pitchFamily="2" charset="-122"/>
            </a:endParaRPr>
          </a:p>
        </p:txBody>
      </p:sp>
      <p:sp>
        <p:nvSpPr>
          <p:cNvPr id="65" name="AutoShape 33"/>
          <p:cNvSpPr/>
          <p:nvPr/>
        </p:nvSpPr>
        <p:spPr>
          <a:xfrm>
            <a:off x="8077200" y="3190875"/>
            <a:ext cx="2514600" cy="762000"/>
          </a:xfrm>
          <a:prstGeom prst="roundRect">
            <a:avLst>
              <a:gd name="adj" fmla="val 50000"/>
            </a:avLst>
          </a:prstGeom>
          <a:solidFill>
            <a:srgbClr val="7F6FD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eaLnBrk="1" hangingPunct="1">
              <a:spcBef>
                <a:spcPct val="0"/>
              </a:spcBef>
              <a:buClrTx/>
              <a:buFontTx/>
              <a:buNone/>
            </a:pPr>
            <a:r>
              <a:rPr lang="en-US" altLang="zh-CN" sz="2000" dirty="0">
                <a:solidFill>
                  <a:srgbClr val="FFFFFF"/>
                </a:solidFill>
                <a:latin typeface="Arial" panose="020B0604020202020204" pitchFamily="34" charset="0"/>
                <a:ea typeface="宋体" panose="02010600030101010101" pitchFamily="2" charset="-122"/>
              </a:rPr>
              <a:t>1960s</a:t>
            </a:r>
            <a:endParaRPr lang="en-US" altLang="zh-CN" sz="2000" dirty="0">
              <a:solidFill>
                <a:srgbClr val="FFFFFF"/>
              </a:solidFill>
              <a:latin typeface="Arial" panose="020B0604020202020204" pitchFamily="34" charset="0"/>
              <a:ea typeface="宋体" panose="02010600030101010101" pitchFamily="2" charset="-122"/>
            </a:endParaRPr>
          </a:p>
          <a:p>
            <a:pPr marL="0" lvl="0" indent="0" algn="ctr" eaLnBrk="1" hangingPunct="1">
              <a:spcBef>
                <a:spcPct val="0"/>
              </a:spcBef>
              <a:buClrTx/>
              <a:buFontTx/>
              <a:buNone/>
            </a:pPr>
            <a:r>
              <a:rPr lang="zh-CN" altLang="en-US" sz="2000" dirty="0">
                <a:solidFill>
                  <a:srgbClr val="FFFFFF"/>
                </a:solidFill>
                <a:latin typeface="Arial" panose="020B0604020202020204" pitchFamily="34" charset="0"/>
                <a:ea typeface="宋体" panose="02010600030101010101" pitchFamily="2" charset="-122"/>
              </a:rPr>
              <a:t>美国学者</a:t>
            </a:r>
            <a:r>
              <a:rPr lang="en-US" altLang="zh-CN" sz="2000" dirty="0">
                <a:solidFill>
                  <a:srgbClr val="FFFFFF"/>
                </a:solidFill>
                <a:latin typeface="Times New Roman" panose="02020603050405020304" pitchFamily="18" charset="0"/>
                <a:ea typeface="宋体" panose="02010600030101010101" pitchFamily="2" charset="-122"/>
              </a:rPr>
              <a:t>Fogel</a:t>
            </a:r>
            <a:endParaRPr lang="en-US" altLang="zh-CN" sz="2000" dirty="0">
              <a:solidFill>
                <a:srgbClr val="FFFFFF"/>
              </a:solidFill>
              <a:latin typeface="Times New Roman" panose="02020603050405020304" pitchFamily="18" charset="0"/>
              <a:ea typeface="宋体" panose="02010600030101010101" pitchFamily="2" charset="-122"/>
            </a:endParaRPr>
          </a:p>
        </p:txBody>
      </p:sp>
      <p:sp>
        <p:nvSpPr>
          <p:cNvPr id="3" name="AutoShape 31"/>
          <p:cNvSpPr/>
          <p:nvPr/>
        </p:nvSpPr>
        <p:spPr>
          <a:xfrm>
            <a:off x="4440238" y="5589588"/>
            <a:ext cx="3429000" cy="838200"/>
          </a:xfrm>
          <a:prstGeom prst="roundRect">
            <a:avLst>
              <a:gd name="adj" fmla="val 50000"/>
            </a:avLst>
          </a:prstGeom>
          <a:solidFill>
            <a:srgbClr val="66ABDA"/>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2000" dirty="0">
                <a:solidFill>
                  <a:schemeClr val="tx2"/>
                </a:solidFill>
                <a:latin typeface="Arial" panose="020B0604020202020204" pitchFamily="34" charset="0"/>
                <a:ea typeface="宋体" panose="02010600030101010101" pitchFamily="2" charset="-122"/>
              </a:rPr>
              <a:t>模糊逻辑理论</a:t>
            </a:r>
            <a:r>
              <a:rPr lang="en-US" altLang="zh-CN" sz="2000" dirty="0">
                <a:solidFill>
                  <a:schemeClr val="tx2"/>
                </a:solidFill>
                <a:latin typeface="Arial" panose="020B0604020202020204" pitchFamily="34" charset="0"/>
                <a:ea typeface="宋体" panose="02010600030101010101" pitchFamily="2" charset="-122"/>
              </a:rPr>
              <a:t>(FL)</a:t>
            </a:r>
            <a:endParaRPr lang="en-US" altLang="zh-CN" sz="2000" dirty="0">
              <a:solidFill>
                <a:schemeClr val="tx2"/>
              </a:solidFill>
              <a:latin typeface="Arial" panose="020B0604020202020204" pitchFamily="34" charset="0"/>
              <a:ea typeface="宋体" panose="02010600030101010101" pitchFamily="2" charset="-122"/>
            </a:endParaRPr>
          </a:p>
          <a:p>
            <a:pPr marL="0" lvl="0" indent="0" algn="ctr">
              <a:spcBef>
                <a:spcPct val="0"/>
              </a:spcBef>
              <a:buClrTx/>
              <a:buFontTx/>
              <a:buNone/>
            </a:pPr>
            <a:r>
              <a:rPr lang="en-US" altLang="zh-CN" sz="2000" dirty="0">
                <a:solidFill>
                  <a:schemeClr val="tx2"/>
                </a:solidFill>
                <a:latin typeface="Arial" panose="020B0604020202020204" pitchFamily="34" charset="0"/>
                <a:ea typeface="宋体" panose="02010600030101010101" pitchFamily="2" charset="-122"/>
              </a:rPr>
              <a:t>Fuzzy Logic</a:t>
            </a:r>
            <a:endParaRPr lang="en-US" altLang="zh-CN" sz="2000" dirty="0">
              <a:solidFill>
                <a:schemeClr val="tx2"/>
              </a:solidFill>
              <a:latin typeface="Arial" panose="020B0604020202020204" pitchFamily="34" charset="0"/>
              <a:ea typeface="宋体" panose="02010600030101010101" pitchFamily="2" charset="-122"/>
            </a:endParaRPr>
          </a:p>
        </p:txBody>
      </p:sp>
      <p:sp>
        <p:nvSpPr>
          <p:cNvPr id="22559" name="AutoShape 31"/>
          <p:cNvSpPr/>
          <p:nvPr/>
        </p:nvSpPr>
        <p:spPr>
          <a:xfrm>
            <a:off x="8040688" y="5614988"/>
            <a:ext cx="2438400" cy="838200"/>
          </a:xfrm>
          <a:prstGeom prst="roundRect">
            <a:avLst>
              <a:gd name="adj" fmla="val 50000"/>
            </a:avLst>
          </a:prstGeom>
          <a:solidFill>
            <a:srgbClr val="808000"/>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en-US" altLang="zh-CN" sz="2000" dirty="0">
                <a:solidFill>
                  <a:srgbClr val="FFFFFF"/>
                </a:solidFill>
                <a:latin typeface="Arial" panose="020B0604020202020204" pitchFamily="34" charset="0"/>
                <a:ea typeface="宋体" panose="02010600030101010101" pitchFamily="2" charset="-122"/>
              </a:rPr>
              <a:t>1960s</a:t>
            </a:r>
            <a:endParaRPr lang="en-US" altLang="zh-CN" sz="2000" dirty="0">
              <a:solidFill>
                <a:srgbClr val="FFFFFF"/>
              </a:solidFill>
              <a:latin typeface="Arial" panose="020B0604020202020204" pitchFamily="34" charset="0"/>
              <a:ea typeface="宋体" panose="02010600030101010101" pitchFamily="2" charset="-122"/>
            </a:endParaRPr>
          </a:p>
          <a:p>
            <a:pPr marL="0" lvl="0" indent="0" algn="ctr">
              <a:spcBef>
                <a:spcPct val="0"/>
              </a:spcBef>
              <a:buClrTx/>
              <a:buFontTx/>
              <a:buNone/>
            </a:pPr>
            <a:r>
              <a:rPr lang="zh-CN" altLang="en-US" sz="2000" dirty="0">
                <a:solidFill>
                  <a:srgbClr val="FFFFFF"/>
                </a:solidFill>
                <a:latin typeface="Times New Roman" panose="02020603050405020304" pitchFamily="18" charset="0"/>
                <a:ea typeface="宋体" panose="02010600030101010101" pitchFamily="2" charset="-122"/>
              </a:rPr>
              <a:t>美国学者</a:t>
            </a:r>
            <a:r>
              <a:rPr lang="en-US" altLang="zh-CN" sz="2000" dirty="0">
                <a:solidFill>
                  <a:srgbClr val="FFFFFF"/>
                </a:solidFill>
                <a:latin typeface="Times New Roman" panose="02020603050405020304" pitchFamily="18" charset="0"/>
                <a:ea typeface="宋体" panose="02010600030101010101" pitchFamily="2" charset="-122"/>
              </a:rPr>
              <a:t>Zadeh</a:t>
            </a:r>
            <a:endParaRPr lang="zh-CN" altLang="en-US" sz="2000" dirty="0">
              <a:solidFill>
                <a:srgbClr val="FFFFFF"/>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ppt_x"/>
                                          </p:val>
                                        </p:tav>
                                        <p:tav tm="100000">
                                          <p:val>
                                            <p:strVal val="#ppt_x"/>
                                          </p:val>
                                        </p:tav>
                                      </p:tavLst>
                                    </p:anim>
                                    <p:anim calcmode="lin" valueType="num">
                                      <p:cBhvr additive="base">
                                        <p:cTn id="14" dur="500" fill="hold"/>
                                        <p:tgtEl>
                                          <p:spTgt spid="4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ppt_x"/>
                                          </p:val>
                                        </p:tav>
                                        <p:tav tm="100000">
                                          <p:val>
                                            <p:strVal val="#ppt_x"/>
                                          </p:val>
                                        </p:tav>
                                      </p:tavLst>
                                    </p:anim>
                                    <p:anim calcmode="lin" valueType="num">
                                      <p:cBhvr additive="base">
                                        <p:cTn id="18" dur="500" fill="hold"/>
                                        <p:tgtEl>
                                          <p:spTgt spid="4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ppt_x"/>
                                          </p:val>
                                        </p:tav>
                                        <p:tav tm="100000">
                                          <p:val>
                                            <p:strVal val="#ppt_x"/>
                                          </p:val>
                                        </p:tav>
                                      </p:tavLst>
                                    </p:anim>
                                    <p:anim calcmode="lin" valueType="num">
                                      <p:cBhvr additive="base">
                                        <p:cTn id="22" dur="500" fill="hold"/>
                                        <p:tgtEl>
                                          <p:spTgt spid="6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additive="base">
                                        <p:cTn id="25" dur="500" fill="hold"/>
                                        <p:tgtEl>
                                          <p:spTgt spid="64"/>
                                        </p:tgtEl>
                                        <p:attrNameLst>
                                          <p:attrName>ppt_x</p:attrName>
                                        </p:attrNameLst>
                                      </p:cBhvr>
                                      <p:tavLst>
                                        <p:tav tm="0">
                                          <p:val>
                                            <p:strVal val="#ppt_x"/>
                                          </p:val>
                                        </p:tav>
                                        <p:tav tm="100000">
                                          <p:val>
                                            <p:strVal val="#ppt_x"/>
                                          </p:val>
                                        </p:tav>
                                      </p:tavLst>
                                    </p:anim>
                                    <p:anim calcmode="lin" valueType="num">
                                      <p:cBhvr additive="base">
                                        <p:cTn id="26" dur="500" fill="hold"/>
                                        <p:tgtEl>
                                          <p:spTgt spid="6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ppt_x"/>
                                          </p:val>
                                        </p:tav>
                                        <p:tav tm="100000">
                                          <p:val>
                                            <p:strVal val="#ppt_x"/>
                                          </p:val>
                                        </p:tav>
                                      </p:tavLst>
                                    </p:anim>
                                    <p:anim calcmode="lin" valueType="num">
                                      <p:cBhvr additive="base">
                                        <p:cTn id="30" dur="500" fill="hold"/>
                                        <p:tgtEl>
                                          <p:spTgt spid="6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additive="base">
                                        <p:cTn id="33" dur="500" fill="hold"/>
                                        <p:tgtEl>
                                          <p:spTgt spid="65"/>
                                        </p:tgtEl>
                                        <p:attrNameLst>
                                          <p:attrName>ppt_x</p:attrName>
                                        </p:attrNameLst>
                                      </p:cBhvr>
                                      <p:tavLst>
                                        <p:tav tm="0">
                                          <p:val>
                                            <p:strVal val="#ppt_x"/>
                                          </p:val>
                                        </p:tav>
                                        <p:tav tm="100000">
                                          <p:val>
                                            <p:strVal val="#ppt_x"/>
                                          </p:val>
                                        </p:tav>
                                      </p:tavLst>
                                    </p:anim>
                                    <p:anim calcmode="lin" valueType="num">
                                      <p:cBhvr additive="base">
                                        <p:cTn id="3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559"/>
                                        </p:tgtEl>
                                        <p:attrNameLst>
                                          <p:attrName>style.visibility</p:attrName>
                                        </p:attrNameLst>
                                      </p:cBhvr>
                                      <p:to>
                                        <p:strVal val="visible"/>
                                      </p:to>
                                    </p:set>
                                    <p:anim calcmode="lin" valueType="num">
                                      <p:cBhvr additive="base">
                                        <p:cTn id="53" dur="500" fill="hold"/>
                                        <p:tgtEl>
                                          <p:spTgt spid="22559"/>
                                        </p:tgtEl>
                                        <p:attrNameLst>
                                          <p:attrName>ppt_x</p:attrName>
                                        </p:attrNameLst>
                                      </p:cBhvr>
                                      <p:tavLst>
                                        <p:tav tm="0">
                                          <p:val>
                                            <p:strVal val="#ppt_x"/>
                                          </p:val>
                                        </p:tav>
                                        <p:tav tm="100000">
                                          <p:val>
                                            <p:strVal val="#ppt_x"/>
                                          </p:val>
                                        </p:tav>
                                      </p:tavLst>
                                    </p:anim>
                                    <p:anim calcmode="lin" valueType="num">
                                      <p:cBhvr additive="base">
                                        <p:cTn id="54" dur="500" fill="hold"/>
                                        <p:tgtEl>
                                          <p:spTgt spid="22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62" grpId="0" animBg="1"/>
      <p:bldP spid="63" grpId="0" animBg="1"/>
      <p:bldP spid="64" grpId="0" animBg="1"/>
      <p:bldP spid="65" grpId="0" animBg="1"/>
      <p:bldP spid="3" grpId="0" animBg="1"/>
      <p:bldP spid="2255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1.3.2 </a:t>
            </a:r>
            <a:r>
              <a:rPr lang="zh-CN" altLang="en-US" sz="3800" dirty="0">
                <a:ea typeface="宋体" panose="02010600030101010101" pitchFamily="2" charset="-122"/>
              </a:rPr>
              <a:t>计算智能的研究与发展</a:t>
            </a:r>
            <a:endParaRPr lang="en-US" altLang="zh-CN" sz="3800" dirty="0">
              <a:ea typeface="宋体" panose="02010600030101010101" pitchFamily="2" charset="-122"/>
            </a:endParaRPr>
          </a:p>
        </p:txBody>
      </p:sp>
      <p:sp>
        <p:nvSpPr>
          <p:cNvPr id="34819"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4820"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4821"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2" name="Group 22"/>
          <p:cNvGrpSpPr/>
          <p:nvPr/>
        </p:nvGrpSpPr>
        <p:grpSpPr>
          <a:xfrm>
            <a:off x="2020888" y="2074863"/>
            <a:ext cx="2038350" cy="2649537"/>
            <a:chOff x="2199" y="1307"/>
            <a:chExt cx="1284" cy="1669"/>
          </a:xfrm>
        </p:grpSpPr>
        <p:sp>
          <p:nvSpPr>
            <p:cNvPr id="28" name="Oval 23"/>
            <p:cNvSpPr>
              <a:spLocks noChangeArrowheads="1"/>
            </p:cNvSpPr>
            <p:nvPr/>
          </p:nvSpPr>
          <p:spPr bwMode="gray">
            <a:xfrm>
              <a:off x="2199" y="1637"/>
              <a:ext cx="164" cy="327"/>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Oval 24"/>
            <p:cNvSpPr>
              <a:spLocks noChangeArrowheads="1"/>
            </p:cNvSpPr>
            <p:nvPr/>
          </p:nvSpPr>
          <p:spPr bwMode="gray">
            <a:xfrm>
              <a:off x="2199" y="1637"/>
              <a:ext cx="164" cy="327"/>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Oval 25"/>
            <p:cNvSpPr>
              <a:spLocks noChangeArrowheads="1"/>
            </p:cNvSpPr>
            <p:nvPr/>
          </p:nvSpPr>
          <p:spPr bwMode="gray">
            <a:xfrm>
              <a:off x="2285" y="1637"/>
              <a:ext cx="1147" cy="327"/>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 name="Oval 26"/>
            <p:cNvSpPr>
              <a:spLocks noChangeArrowheads="1"/>
            </p:cNvSpPr>
            <p:nvPr/>
          </p:nvSpPr>
          <p:spPr bwMode="gray">
            <a:xfrm>
              <a:off x="2286" y="1639"/>
              <a:ext cx="1147" cy="327"/>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830" name="Oval 27"/>
            <p:cNvSpPr/>
            <p:nvPr/>
          </p:nvSpPr>
          <p:spPr>
            <a:xfrm>
              <a:off x="2342" y="1637"/>
              <a:ext cx="1033" cy="327"/>
            </a:xfrm>
            <a:prstGeom prst="ellipse">
              <a:avLst/>
            </a:prstGeom>
            <a:solidFill>
              <a:srgbClr val="333333"/>
            </a:solidFill>
            <a:ln w="38100">
              <a:noFill/>
            </a:ln>
          </p:spPr>
          <p:txBody>
            <a:bodyPr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34831" name="Group 28"/>
            <p:cNvGrpSpPr/>
            <p:nvPr/>
          </p:nvGrpSpPr>
          <p:grpSpPr>
            <a:xfrm>
              <a:off x="2359" y="1307"/>
              <a:ext cx="999" cy="978"/>
              <a:chOff x="4166" y="1706"/>
              <a:chExt cx="1252" cy="1252"/>
            </a:xfrm>
          </p:grpSpPr>
          <p:sp>
            <p:nvSpPr>
              <p:cNvPr id="34834" name="Oval 29"/>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4835" name="Oval 30"/>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4836" name="Oval 31"/>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4837" name="Oval 32"/>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sp>
          <p:nvSpPr>
            <p:cNvPr id="34832" name="AutoShape 33"/>
            <p:cNvSpPr/>
            <p:nvPr/>
          </p:nvSpPr>
          <p:spPr>
            <a:xfrm>
              <a:off x="2227" y="2668"/>
              <a:ext cx="1256" cy="308"/>
            </a:xfrm>
            <a:prstGeom prst="roundRect">
              <a:avLst>
                <a:gd name="adj" fmla="val 50000"/>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3200" dirty="0">
                <a:solidFill>
                  <a:srgbClr val="FF0000"/>
                </a:solidFill>
                <a:ea typeface="宋体" panose="02010600030101010101" pitchFamily="2" charset="-122"/>
              </a:endParaRPr>
            </a:p>
            <a:p>
              <a:pPr marL="0" lvl="0" indent="0" algn="ctr">
                <a:spcBef>
                  <a:spcPct val="0"/>
                </a:spcBef>
                <a:buClrTx/>
                <a:buFontTx/>
                <a:buNone/>
              </a:pPr>
              <a:r>
                <a:rPr lang="en-US" altLang="zh-CN" sz="3200" dirty="0">
                  <a:solidFill>
                    <a:srgbClr val="FF0000"/>
                  </a:solidFill>
                  <a:ea typeface="宋体" panose="02010600030101010101" pitchFamily="2" charset="-122"/>
                </a:rPr>
                <a:t>20</a:t>
              </a:r>
              <a:r>
                <a:rPr lang="zh-CN" altLang="en-US" sz="3200" dirty="0">
                  <a:solidFill>
                    <a:srgbClr val="FF0000"/>
                  </a:solidFill>
                  <a:ea typeface="宋体" panose="02010600030101010101" pitchFamily="2" charset="-122"/>
                </a:rPr>
                <a:t>世纪</a:t>
              </a:r>
              <a:endParaRPr lang="zh-CN" altLang="en-US" sz="3200" dirty="0">
                <a:solidFill>
                  <a:srgbClr val="FF0000"/>
                </a:solidFill>
                <a:ea typeface="宋体" panose="02010600030101010101" pitchFamily="2" charset="-122"/>
              </a:endParaRPr>
            </a:p>
            <a:p>
              <a:pPr marL="0" lvl="0" indent="0" algn="ctr">
                <a:spcBef>
                  <a:spcPct val="0"/>
                </a:spcBef>
                <a:buClrTx/>
                <a:buFontTx/>
                <a:buNone/>
              </a:pPr>
              <a:r>
                <a:rPr lang="en-US" altLang="zh-CN" sz="3200" dirty="0">
                  <a:solidFill>
                    <a:srgbClr val="FF0000"/>
                  </a:solidFill>
                  <a:ea typeface="宋体" panose="02010600030101010101" pitchFamily="2" charset="-122"/>
                </a:rPr>
                <a:t>70-80</a:t>
              </a:r>
              <a:r>
                <a:rPr lang="zh-CN" altLang="en-US" sz="3200" dirty="0">
                  <a:solidFill>
                    <a:srgbClr val="FF0000"/>
                  </a:solidFill>
                  <a:ea typeface="宋体" panose="02010600030101010101" pitchFamily="2" charset="-122"/>
                </a:rPr>
                <a:t>年代</a:t>
              </a:r>
              <a:endParaRPr lang="zh-CN" altLang="en-US" sz="3200" dirty="0">
                <a:solidFill>
                  <a:srgbClr val="FF0000"/>
                </a:solidFill>
                <a:ea typeface="宋体" panose="02010600030101010101" pitchFamily="2" charset="-122"/>
              </a:endParaRPr>
            </a:p>
          </p:txBody>
        </p:sp>
        <p:sp>
          <p:nvSpPr>
            <p:cNvPr id="34833" name="Text Box 34"/>
            <p:cNvSpPr txBox="1"/>
            <p:nvPr/>
          </p:nvSpPr>
          <p:spPr>
            <a:xfrm>
              <a:off x="2293" y="1591"/>
              <a:ext cx="114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3200" dirty="0">
                  <a:solidFill>
                    <a:srgbClr val="000000"/>
                  </a:solidFill>
                  <a:latin typeface="Arial" panose="020B0604020202020204" pitchFamily="34" charset="0"/>
                  <a:ea typeface="宋体" panose="02010600030101010101" pitchFamily="2" charset="-122"/>
                </a:rPr>
                <a:t>发展阶段</a:t>
              </a:r>
              <a:endParaRPr lang="zh-CN" altLang="en-US" sz="3200" dirty="0">
                <a:solidFill>
                  <a:srgbClr val="000000"/>
                </a:solidFill>
                <a:latin typeface="Arial" panose="020B0604020202020204" pitchFamily="34" charset="0"/>
                <a:ea typeface="宋体" panose="02010600030101010101" pitchFamily="2" charset="-122"/>
              </a:endParaRPr>
            </a:p>
          </p:txBody>
        </p:sp>
      </p:grpSp>
      <p:sp>
        <p:nvSpPr>
          <p:cNvPr id="40" name="AutoShape 35"/>
          <p:cNvSpPr>
            <a:spLocks noChangeArrowheads="1"/>
          </p:cNvSpPr>
          <p:nvPr/>
        </p:nvSpPr>
        <p:spPr bwMode="gray">
          <a:xfrm>
            <a:off x="4267200" y="914400"/>
            <a:ext cx="6400800" cy="1295400"/>
          </a:xfrm>
          <a:prstGeom prst="roundRect">
            <a:avLst>
              <a:gd name="adj" fmla="val 50000"/>
            </a:avLst>
          </a:prstGeom>
          <a:gradFill rotWithShape="1">
            <a:gsLst>
              <a:gs pos="0">
                <a:schemeClr val="accent1"/>
              </a:gs>
              <a:gs pos="100000">
                <a:schemeClr val="accent1">
                  <a:gamma/>
                  <a:shade val="46275"/>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遗传算法、进化策略、进化规划</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的理论基础不断完善（模式定理）</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算法之间的区别越来越不明显</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1" name="AutoShape 36"/>
          <p:cNvSpPr>
            <a:spLocks noChangeArrowheads="1"/>
          </p:cNvSpPr>
          <p:nvPr/>
        </p:nvSpPr>
        <p:spPr bwMode="gray">
          <a:xfrm>
            <a:off x="4191000" y="2743200"/>
            <a:ext cx="6477000" cy="1447800"/>
          </a:xfrm>
          <a:prstGeom prst="roundRect">
            <a:avLst>
              <a:gd name="adj" fmla="val 50000"/>
            </a:avLst>
          </a:prstGeom>
          <a:gradFill rotWithShape="1">
            <a:gsLst>
              <a:gs pos="0">
                <a:schemeClr val="hlink"/>
              </a:gs>
              <a:gs pos="100000">
                <a:schemeClr val="hlink">
                  <a:gamma/>
                  <a:shade val="46275"/>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禁忌搜索算法（</a:t>
            </a:r>
            <a:r>
              <a:rPr kumimoji="0" lang="en-US" altLang="zh-CN"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1986</a:t>
            </a: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年）</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模拟退火算法（</a:t>
            </a:r>
            <a:r>
              <a:rPr kumimoji="0" lang="en-US" altLang="zh-CN"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1983</a:t>
            </a: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年）</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的提出提供了新的优化手段</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2" name="AutoShape 37"/>
          <p:cNvSpPr>
            <a:spLocks noChangeArrowheads="1"/>
          </p:cNvSpPr>
          <p:nvPr/>
        </p:nvSpPr>
        <p:spPr bwMode="gray">
          <a:xfrm>
            <a:off x="4191000" y="4724400"/>
            <a:ext cx="6477000" cy="1524000"/>
          </a:xfrm>
          <a:prstGeom prst="roundRect">
            <a:avLst>
              <a:gd name="adj" fmla="val 50000"/>
            </a:avLst>
          </a:prstGeom>
          <a:gradFill rotWithShape="1">
            <a:gsLst>
              <a:gs pos="0">
                <a:schemeClr val="accent2"/>
              </a:gs>
              <a:gs pos="100000">
                <a:schemeClr val="accent2">
                  <a:gamma/>
                  <a:shade val="46275"/>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Hopfield</a:t>
            </a: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前馈型神经网络结构（</a:t>
            </a:r>
            <a:r>
              <a:rPr kumimoji="0" lang="en-US" altLang="zh-CN"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1982</a:t>
            </a: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年）</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Rumelhart</a:t>
            </a: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后向传播学习算法（</a:t>
            </a:r>
            <a:r>
              <a:rPr kumimoji="0" lang="en-US" altLang="zh-CN"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1986</a:t>
            </a: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年）</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的提出将神经网络的研究推向一个新的高潮</a:t>
            </a:r>
            <a:endParaRPr kumimoji="0" lang="zh-CN" altLang="en-US" sz="24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1+#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1+#ppt_w/2"/>
                                          </p:val>
                                        </p:tav>
                                        <p:tav tm="100000">
                                          <p:val>
                                            <p:strVal val="#ppt_x"/>
                                          </p:val>
                                        </p:tav>
                                      </p:tavLst>
                                    </p:anim>
                                    <p:anim calcmode="lin" valueType="num">
                                      <p:cBhvr additive="base">
                                        <p:cTn id="20"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1+#ppt_w/2"/>
                                          </p:val>
                                        </p:tav>
                                        <p:tav tm="100000">
                                          <p:val>
                                            <p:strVal val="#ppt_x"/>
                                          </p:val>
                                        </p:tav>
                                      </p:tavLst>
                                    </p:anim>
                                    <p:anim calcmode="lin" valueType="num">
                                      <p:cBhvr additive="base">
                                        <p:cTn id="26"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1.3.2 </a:t>
            </a:r>
            <a:r>
              <a:rPr lang="zh-CN" altLang="en-US" sz="3800" dirty="0">
                <a:ea typeface="宋体" panose="02010600030101010101" pitchFamily="2" charset="-122"/>
              </a:rPr>
              <a:t>计算智能的研究与发展</a:t>
            </a:r>
            <a:endParaRPr lang="en-US" altLang="zh-CN" sz="3800" dirty="0">
              <a:ea typeface="宋体" panose="02010600030101010101" pitchFamily="2" charset="-122"/>
            </a:endParaRPr>
          </a:p>
        </p:txBody>
      </p:sp>
      <p:sp>
        <p:nvSpPr>
          <p:cNvPr id="35843"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44"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45"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2" name="Group 19"/>
          <p:cNvGrpSpPr/>
          <p:nvPr/>
        </p:nvGrpSpPr>
        <p:grpSpPr>
          <a:xfrm>
            <a:off x="1905000" y="2074863"/>
            <a:ext cx="2055813" cy="2649537"/>
            <a:chOff x="3869" y="1307"/>
            <a:chExt cx="1295" cy="1669"/>
          </a:xfrm>
        </p:grpSpPr>
        <p:sp>
          <p:nvSpPr>
            <p:cNvPr id="23" name="Oval 20"/>
            <p:cNvSpPr>
              <a:spLocks noChangeArrowheads="1"/>
            </p:cNvSpPr>
            <p:nvPr/>
          </p:nvSpPr>
          <p:spPr bwMode="gray">
            <a:xfrm>
              <a:off x="3869" y="1637"/>
              <a:ext cx="164" cy="32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Oval 21"/>
            <p:cNvSpPr>
              <a:spLocks noChangeArrowheads="1"/>
            </p:cNvSpPr>
            <p:nvPr/>
          </p:nvSpPr>
          <p:spPr bwMode="gray">
            <a:xfrm>
              <a:off x="3869" y="1637"/>
              <a:ext cx="164" cy="32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Oval 22"/>
            <p:cNvSpPr>
              <a:spLocks noChangeArrowheads="1"/>
            </p:cNvSpPr>
            <p:nvPr/>
          </p:nvSpPr>
          <p:spPr bwMode="gray">
            <a:xfrm>
              <a:off x="3955" y="1637"/>
              <a:ext cx="1147" cy="32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Oval 23"/>
            <p:cNvSpPr>
              <a:spLocks noChangeArrowheads="1"/>
            </p:cNvSpPr>
            <p:nvPr/>
          </p:nvSpPr>
          <p:spPr bwMode="gray">
            <a:xfrm>
              <a:off x="3975" y="1644"/>
              <a:ext cx="1146" cy="327"/>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ln>
            <a:effec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7" name="Oval 24"/>
            <p:cNvSpPr/>
            <p:nvPr/>
          </p:nvSpPr>
          <p:spPr>
            <a:xfrm>
              <a:off x="4017" y="1637"/>
              <a:ext cx="1032" cy="327"/>
            </a:xfrm>
            <a:prstGeom prst="ellipse">
              <a:avLst/>
            </a:prstGeom>
            <a:solidFill>
              <a:srgbClr val="333333"/>
            </a:solidFill>
            <a:ln w="38100">
              <a:noFill/>
            </a:ln>
          </p:spPr>
          <p:txBody>
            <a:bodyPr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35878" name="Group 25"/>
            <p:cNvGrpSpPr/>
            <p:nvPr/>
          </p:nvGrpSpPr>
          <p:grpSpPr>
            <a:xfrm>
              <a:off x="4036" y="1307"/>
              <a:ext cx="999" cy="978"/>
              <a:chOff x="4166" y="1706"/>
              <a:chExt cx="1252" cy="1252"/>
            </a:xfrm>
          </p:grpSpPr>
          <p:sp>
            <p:nvSpPr>
              <p:cNvPr id="35881" name="Oval 26"/>
              <p:cNvSpPr/>
              <p:nvPr/>
            </p:nvSpPr>
            <p:spPr>
              <a:xfrm>
                <a:off x="4166" y="1706"/>
                <a:ext cx="1252" cy="125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82" name="Oval 27"/>
              <p:cNvSpPr/>
              <p:nvPr/>
            </p:nvSpPr>
            <p:spPr>
              <a:xfrm>
                <a:off x="4182" y="1713"/>
                <a:ext cx="1222" cy="122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83" name="Oval 28"/>
              <p:cNvSpPr/>
              <p:nvPr/>
            </p:nvSpPr>
            <p:spPr>
              <a:xfrm>
                <a:off x="4195" y="1725"/>
                <a:ext cx="1162" cy="1141"/>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84" name="Oval 29"/>
              <p:cNvSpPr/>
              <p:nvPr/>
            </p:nvSpPr>
            <p:spPr>
              <a:xfrm>
                <a:off x="4263" y="1757"/>
                <a:ext cx="1033" cy="926"/>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sp>
          <p:nvSpPr>
            <p:cNvPr id="35879" name="AutoShape 30"/>
            <p:cNvSpPr/>
            <p:nvPr/>
          </p:nvSpPr>
          <p:spPr>
            <a:xfrm>
              <a:off x="3908" y="2668"/>
              <a:ext cx="1256" cy="308"/>
            </a:xfrm>
            <a:prstGeom prst="roundRect">
              <a:avLst>
                <a:gd name="adj" fmla="val 50000"/>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3200" dirty="0">
                <a:solidFill>
                  <a:srgbClr val="FF0000"/>
                </a:solidFill>
                <a:ea typeface="宋体" panose="02010600030101010101" pitchFamily="2" charset="-122"/>
              </a:endParaRPr>
            </a:p>
            <a:p>
              <a:pPr marL="0" lvl="0" indent="0" algn="ctr">
                <a:spcBef>
                  <a:spcPct val="0"/>
                </a:spcBef>
                <a:buClrTx/>
                <a:buFontTx/>
                <a:buNone/>
              </a:pPr>
              <a:r>
                <a:rPr lang="en-US" altLang="zh-CN" sz="3200" dirty="0">
                  <a:solidFill>
                    <a:srgbClr val="FF0000"/>
                  </a:solidFill>
                  <a:ea typeface="宋体" panose="02010600030101010101" pitchFamily="2" charset="-122"/>
                </a:rPr>
                <a:t>20</a:t>
              </a:r>
              <a:r>
                <a:rPr lang="zh-CN" altLang="en-US" sz="3200" dirty="0">
                  <a:solidFill>
                    <a:srgbClr val="FF0000"/>
                  </a:solidFill>
                  <a:ea typeface="宋体" panose="02010600030101010101" pitchFamily="2" charset="-122"/>
                </a:rPr>
                <a:t>世纪</a:t>
              </a:r>
              <a:endParaRPr lang="zh-CN" altLang="en-US" sz="3200" dirty="0">
                <a:solidFill>
                  <a:srgbClr val="FF0000"/>
                </a:solidFill>
                <a:ea typeface="宋体" panose="02010600030101010101" pitchFamily="2" charset="-122"/>
              </a:endParaRPr>
            </a:p>
            <a:p>
              <a:pPr marL="0" lvl="0" indent="0" algn="ctr">
                <a:spcBef>
                  <a:spcPct val="0"/>
                </a:spcBef>
                <a:buClrTx/>
                <a:buFontTx/>
                <a:buNone/>
              </a:pPr>
              <a:r>
                <a:rPr lang="en-US" altLang="zh-CN" sz="3200" dirty="0">
                  <a:solidFill>
                    <a:srgbClr val="FF0000"/>
                  </a:solidFill>
                  <a:ea typeface="宋体" panose="02010600030101010101" pitchFamily="2" charset="-122"/>
                </a:rPr>
                <a:t>90</a:t>
              </a:r>
              <a:r>
                <a:rPr lang="zh-CN" altLang="en-US" sz="3200" dirty="0">
                  <a:solidFill>
                    <a:srgbClr val="FF0000"/>
                  </a:solidFill>
                  <a:ea typeface="宋体" panose="02010600030101010101" pitchFamily="2" charset="-122"/>
                </a:rPr>
                <a:t>年代至今</a:t>
              </a:r>
              <a:endParaRPr lang="zh-CN" altLang="en-US" sz="3200" dirty="0">
                <a:solidFill>
                  <a:srgbClr val="FF0000"/>
                </a:solidFill>
                <a:ea typeface="宋体" panose="02010600030101010101" pitchFamily="2" charset="-122"/>
              </a:endParaRPr>
            </a:p>
          </p:txBody>
        </p:sp>
        <p:sp>
          <p:nvSpPr>
            <p:cNvPr id="35880" name="Text Box 31"/>
            <p:cNvSpPr txBox="1"/>
            <p:nvPr/>
          </p:nvSpPr>
          <p:spPr>
            <a:xfrm>
              <a:off x="3968" y="1591"/>
              <a:ext cx="114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3200" dirty="0">
                  <a:solidFill>
                    <a:srgbClr val="000000"/>
                  </a:solidFill>
                  <a:latin typeface="Arial" panose="020B0604020202020204" pitchFamily="34" charset="0"/>
                  <a:ea typeface="宋体" panose="02010600030101010101" pitchFamily="2" charset="-122"/>
                </a:rPr>
                <a:t>继续发展</a:t>
              </a:r>
              <a:endParaRPr lang="zh-CN" altLang="en-US" sz="3200" dirty="0">
                <a:solidFill>
                  <a:srgbClr val="000000"/>
                </a:solidFill>
                <a:latin typeface="Arial" panose="020B0604020202020204" pitchFamily="34" charset="0"/>
                <a:ea typeface="宋体" panose="02010600030101010101" pitchFamily="2" charset="-122"/>
              </a:endParaRPr>
            </a:p>
          </p:txBody>
        </p:sp>
      </p:grpSp>
      <p:grpSp>
        <p:nvGrpSpPr>
          <p:cNvPr id="4" name="Group 45"/>
          <p:cNvGrpSpPr/>
          <p:nvPr/>
        </p:nvGrpSpPr>
        <p:grpSpPr>
          <a:xfrm>
            <a:off x="4159250" y="839788"/>
            <a:ext cx="1981200" cy="2589212"/>
            <a:chOff x="576" y="1812"/>
            <a:chExt cx="1446" cy="2118"/>
          </a:xfrm>
        </p:grpSpPr>
        <p:sp>
          <p:nvSpPr>
            <p:cNvPr id="35867" name="AutoShape 46"/>
            <p:cNvSpPr/>
            <p:nvPr/>
          </p:nvSpPr>
          <p:spPr>
            <a:xfrm>
              <a:off x="576" y="1942"/>
              <a:ext cx="1446" cy="1988"/>
            </a:xfrm>
            <a:prstGeom prst="roundRect">
              <a:avLst>
                <a:gd name="adj" fmla="val 4690"/>
              </a:avLst>
            </a:prstGeom>
            <a:noFill/>
            <a:ln w="57150" cap="flat" cmpd="sng">
              <a:solidFill>
                <a:schemeClr val="folHlink"/>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51" name="AutoShape 47"/>
            <p:cNvSpPr>
              <a:spLocks noChangeArrowheads="1"/>
            </p:cNvSpPr>
            <p:nvPr/>
          </p:nvSpPr>
          <p:spPr bwMode="gray">
            <a:xfrm>
              <a:off x="712" y="1852"/>
              <a:ext cx="1175"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9" name="AutoShape 48"/>
            <p:cNvSpPr/>
            <p:nvPr/>
          </p:nvSpPr>
          <p:spPr>
            <a:xfrm flipH="1">
              <a:off x="1773" y="1897"/>
              <a:ext cx="45" cy="91"/>
            </a:xfrm>
            <a:prstGeom prst="octagon">
              <a:avLst>
                <a:gd name="adj" fmla="val 29287"/>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70" name="AutoShape 49"/>
            <p:cNvSpPr/>
            <p:nvPr/>
          </p:nvSpPr>
          <p:spPr>
            <a:xfrm flipH="1">
              <a:off x="776" y="1897"/>
              <a:ext cx="46" cy="91"/>
            </a:xfrm>
            <a:prstGeom prst="octagon">
              <a:avLst>
                <a:gd name="adj" fmla="val 29287"/>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71" name="Text Box 50"/>
            <p:cNvSpPr txBox="1"/>
            <p:nvPr/>
          </p:nvSpPr>
          <p:spPr>
            <a:xfrm>
              <a:off x="928" y="1812"/>
              <a:ext cx="733" cy="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1600" dirty="0">
                  <a:solidFill>
                    <a:schemeClr val="bg1"/>
                  </a:solidFill>
                  <a:latin typeface="Arial" panose="020B0604020202020204" pitchFamily="34" charset="0"/>
                  <a:ea typeface="宋体" panose="02010600030101010101" pitchFamily="2" charset="-122"/>
                </a:rPr>
                <a:t>蚁群算法</a:t>
              </a:r>
              <a:endParaRPr lang="zh-CN" altLang="en-US" sz="1600" dirty="0">
                <a:solidFill>
                  <a:schemeClr val="bg1"/>
                </a:solidFill>
                <a:latin typeface="Arial" panose="020B0604020202020204" pitchFamily="34" charset="0"/>
                <a:ea typeface="宋体" panose="02010600030101010101" pitchFamily="2" charset="-122"/>
              </a:endParaRPr>
            </a:p>
          </p:txBody>
        </p:sp>
        <p:sp>
          <p:nvSpPr>
            <p:cNvPr id="35872" name="Text Box 51"/>
            <p:cNvSpPr txBox="1"/>
            <p:nvPr/>
          </p:nvSpPr>
          <p:spPr>
            <a:xfrm>
              <a:off x="624" y="2108"/>
              <a:ext cx="1344" cy="142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None/>
              </a:pPr>
              <a:r>
                <a:rPr lang="en-US" altLang="zh-CN" sz="1800" dirty="0">
                  <a:solidFill>
                    <a:schemeClr val="tx1"/>
                  </a:solidFill>
                  <a:latin typeface="Times New Roman" panose="02020603050405020304" pitchFamily="18" charset="0"/>
                  <a:ea typeface="宋体" panose="02010600030101010101" pitchFamily="2" charset="-122"/>
                </a:rPr>
                <a:t>1992</a:t>
              </a:r>
              <a:r>
                <a:rPr lang="zh-CN" altLang="en-US" sz="1800" dirty="0">
                  <a:solidFill>
                    <a:schemeClr val="tx1"/>
                  </a:solidFill>
                  <a:latin typeface="Times New Roman" panose="02020603050405020304" pitchFamily="18" charset="0"/>
                  <a:ea typeface="宋体" panose="02010600030101010101" pitchFamily="2" charset="-122"/>
                </a:rPr>
                <a:t>年，</a:t>
              </a:r>
              <a:r>
                <a:rPr lang="en-US" altLang="zh-CN" sz="1800" dirty="0">
                  <a:solidFill>
                    <a:schemeClr val="tx1"/>
                  </a:solidFill>
                  <a:latin typeface="Times New Roman" panose="02020603050405020304" pitchFamily="18" charset="0"/>
                  <a:ea typeface="宋体" panose="02010600030101010101" pitchFamily="2" charset="-122"/>
                </a:rPr>
                <a:t>Derigo</a:t>
              </a:r>
              <a:r>
                <a:rPr lang="zh-CN" altLang="en-US" sz="1800" dirty="0">
                  <a:solidFill>
                    <a:schemeClr val="tx1"/>
                  </a:solidFill>
                  <a:latin typeface="Times New Roman" panose="02020603050405020304" pitchFamily="18" charset="0"/>
                  <a:ea typeface="宋体" panose="02010600030101010101" pitchFamily="2" charset="-122"/>
                </a:rPr>
                <a:t>等人提出了蚁群算法（</a:t>
              </a:r>
              <a:r>
                <a:rPr lang="en-US" altLang="zh-CN" sz="1800" dirty="0">
                  <a:solidFill>
                    <a:schemeClr val="tx1"/>
                  </a:solidFill>
                  <a:latin typeface="Times New Roman" panose="02020603050405020304" pitchFamily="18" charset="0"/>
                  <a:ea typeface="宋体" panose="02010600030101010101" pitchFamily="2" charset="-122"/>
                </a:rPr>
                <a:t>ACO)</a:t>
              </a:r>
              <a:r>
                <a:rPr lang="zh-CN" altLang="en-US" sz="1800" dirty="0">
                  <a:solidFill>
                    <a:schemeClr val="tx1"/>
                  </a:solidFill>
                  <a:latin typeface="Times New Roman" panose="02020603050405020304" pitchFamily="18" charset="0"/>
                  <a:ea typeface="宋体" panose="02010600030101010101" pitchFamily="2" charset="-122"/>
                </a:rPr>
                <a:t>，为解决离散组合优化问题提供了重要的工具。</a:t>
              </a:r>
              <a:endParaRPr lang="zh-CN" altLang="en-US" sz="1800" dirty="0">
                <a:solidFill>
                  <a:schemeClr val="tx1"/>
                </a:solidFill>
                <a:latin typeface="Times New Roman" panose="02020603050405020304" pitchFamily="18" charset="0"/>
                <a:ea typeface="宋体" panose="02010600030101010101" pitchFamily="2" charset="-122"/>
              </a:endParaRPr>
            </a:p>
          </p:txBody>
        </p:sp>
      </p:grpSp>
      <p:grpSp>
        <p:nvGrpSpPr>
          <p:cNvPr id="5" name="Group 55"/>
          <p:cNvGrpSpPr/>
          <p:nvPr/>
        </p:nvGrpSpPr>
        <p:grpSpPr>
          <a:xfrm>
            <a:off x="6369050" y="822325"/>
            <a:ext cx="1981200" cy="2606675"/>
            <a:chOff x="2235" y="1382"/>
            <a:chExt cx="1386" cy="2266"/>
          </a:xfrm>
        </p:grpSpPr>
        <p:sp>
          <p:nvSpPr>
            <p:cNvPr id="35861" name="AutoShape 34"/>
            <p:cNvSpPr/>
            <p:nvPr/>
          </p:nvSpPr>
          <p:spPr>
            <a:xfrm>
              <a:off x="2235" y="1529"/>
              <a:ext cx="1386" cy="2119"/>
            </a:xfrm>
            <a:prstGeom prst="roundRect">
              <a:avLst>
                <a:gd name="adj" fmla="val 4690"/>
              </a:avLst>
            </a:prstGeom>
            <a:noFill/>
            <a:ln w="57150" cap="flat" cmpd="sng">
              <a:solidFill>
                <a:schemeClr val="accent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58" name="AutoShape 35"/>
            <p:cNvSpPr>
              <a:spLocks noChangeArrowheads="1"/>
            </p:cNvSpPr>
            <p:nvPr/>
          </p:nvSpPr>
          <p:spPr bwMode="gray">
            <a:xfrm>
              <a:off x="2376" y="1428"/>
              <a:ext cx="1126" cy="211"/>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3" name="AutoShape 36"/>
            <p:cNvSpPr/>
            <p:nvPr/>
          </p:nvSpPr>
          <p:spPr>
            <a:xfrm flipH="1">
              <a:off x="3388" y="1483"/>
              <a:ext cx="44" cy="106"/>
            </a:xfrm>
            <a:prstGeom prst="octagon">
              <a:avLst>
                <a:gd name="adj" fmla="val 29287"/>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64" name="AutoShape 37"/>
            <p:cNvSpPr/>
            <p:nvPr/>
          </p:nvSpPr>
          <p:spPr>
            <a:xfrm flipH="1">
              <a:off x="2428" y="1476"/>
              <a:ext cx="43" cy="106"/>
            </a:xfrm>
            <a:prstGeom prst="octagon">
              <a:avLst>
                <a:gd name="adj" fmla="val 29287"/>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65" name="Text Box 43"/>
            <p:cNvSpPr txBox="1"/>
            <p:nvPr/>
          </p:nvSpPr>
          <p:spPr>
            <a:xfrm>
              <a:off x="2362" y="1382"/>
              <a:ext cx="1131" cy="29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1600" dirty="0">
                  <a:solidFill>
                    <a:schemeClr val="bg1"/>
                  </a:solidFill>
                  <a:latin typeface="Arial" panose="020B0604020202020204" pitchFamily="34" charset="0"/>
                  <a:ea typeface="宋体" panose="02010600030101010101" pitchFamily="2" charset="-122"/>
                </a:rPr>
                <a:t>粒子群优化算法</a:t>
              </a:r>
              <a:endParaRPr lang="zh-CN" altLang="en-US" sz="1600" dirty="0">
                <a:solidFill>
                  <a:schemeClr val="bg1"/>
                </a:solidFill>
                <a:latin typeface="Arial" panose="020B0604020202020204" pitchFamily="34" charset="0"/>
                <a:ea typeface="宋体" panose="02010600030101010101" pitchFamily="2" charset="-122"/>
              </a:endParaRPr>
            </a:p>
          </p:txBody>
        </p:sp>
        <p:sp>
          <p:nvSpPr>
            <p:cNvPr id="35866" name="Text Box 52"/>
            <p:cNvSpPr txBox="1"/>
            <p:nvPr/>
          </p:nvSpPr>
          <p:spPr>
            <a:xfrm>
              <a:off x="2284" y="1699"/>
              <a:ext cx="1288" cy="17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None/>
              </a:pPr>
              <a:r>
                <a:rPr lang="en-US" altLang="zh-CN" sz="1800" dirty="0">
                  <a:solidFill>
                    <a:schemeClr val="tx1"/>
                  </a:solidFill>
                  <a:latin typeface="Times New Roman" panose="02020603050405020304" pitchFamily="18" charset="0"/>
                  <a:ea typeface="宋体" panose="02010600030101010101" pitchFamily="2" charset="-122"/>
                </a:rPr>
                <a:t>1995</a:t>
              </a:r>
              <a:r>
                <a:rPr lang="zh-CN" altLang="en-US" sz="1800" dirty="0">
                  <a:solidFill>
                    <a:schemeClr val="tx1"/>
                  </a:solidFill>
                  <a:latin typeface="Times New Roman" panose="02020603050405020304" pitchFamily="18" charset="0"/>
                  <a:ea typeface="宋体" panose="02010600030101010101" pitchFamily="2" charset="-122"/>
                </a:rPr>
                <a:t>年，由</a:t>
              </a:r>
              <a:r>
                <a:rPr lang="en-US" altLang="zh-CN" sz="1800" dirty="0">
                  <a:solidFill>
                    <a:schemeClr val="tx1"/>
                  </a:solidFill>
                  <a:latin typeface="Times New Roman" panose="02020603050405020304" pitchFamily="18" charset="0"/>
                  <a:ea typeface="宋体" panose="02010600030101010101" pitchFamily="2" charset="-122"/>
                </a:rPr>
                <a:t>Eberhart</a:t>
              </a:r>
              <a:r>
                <a:rPr lang="zh-CN" altLang="en-US" sz="1800" dirty="0">
                  <a:solidFill>
                    <a:schemeClr val="tx1"/>
                  </a:solidFill>
                  <a:latin typeface="Times New Roman" panose="02020603050405020304" pitchFamily="18" charset="0"/>
                  <a:ea typeface="宋体" panose="02010600030101010101" pitchFamily="2" charset="-122"/>
                </a:rPr>
                <a:t>和</a:t>
              </a:r>
              <a:r>
                <a:rPr lang="en-US" altLang="zh-CN" sz="1800" dirty="0">
                  <a:solidFill>
                    <a:schemeClr val="tx1"/>
                  </a:solidFill>
                  <a:latin typeface="Times New Roman" panose="02020603050405020304" pitchFamily="18" charset="0"/>
                  <a:ea typeface="宋体" panose="02010600030101010101" pitchFamily="2" charset="-122"/>
                </a:rPr>
                <a:t>Kennedy</a:t>
              </a:r>
              <a:r>
                <a:rPr lang="zh-CN" altLang="en-US" sz="1800" dirty="0">
                  <a:solidFill>
                    <a:schemeClr val="tx1"/>
                  </a:solidFill>
                  <a:latin typeface="Times New Roman" panose="02020603050405020304" pitchFamily="18" charset="0"/>
                  <a:ea typeface="宋体" panose="02010600030101010101" pitchFamily="2" charset="-122"/>
                </a:rPr>
                <a:t>提出的粒子群优化算法（</a:t>
              </a:r>
              <a:r>
                <a:rPr lang="en-US" altLang="zh-CN" sz="1800" dirty="0">
                  <a:solidFill>
                    <a:schemeClr val="tx1"/>
                  </a:solidFill>
                  <a:latin typeface="Times New Roman" panose="02020603050405020304" pitchFamily="18" charset="0"/>
                  <a:ea typeface="宋体" panose="02010600030101010101" pitchFamily="2" charset="-122"/>
                </a:rPr>
                <a:t>PSO</a:t>
              </a:r>
              <a:r>
                <a:rPr lang="zh-CN" altLang="en-US" sz="1800" dirty="0">
                  <a:solidFill>
                    <a:schemeClr val="tx1"/>
                  </a:solidFill>
                  <a:latin typeface="Times New Roman" panose="02020603050405020304" pitchFamily="18" charset="0"/>
                  <a:ea typeface="宋体" panose="02010600030101010101" pitchFamily="2" charset="-122"/>
                </a:rPr>
                <a:t>）在连续优化问题上得到了广泛的应用。</a:t>
              </a:r>
              <a:endParaRPr lang="zh-CN" altLang="en-US" sz="1800" dirty="0">
                <a:solidFill>
                  <a:schemeClr val="tx1"/>
                </a:solidFill>
                <a:latin typeface="Times New Roman" panose="02020603050405020304" pitchFamily="18" charset="0"/>
                <a:ea typeface="宋体" panose="02010600030101010101" pitchFamily="2" charset="-122"/>
              </a:endParaRPr>
            </a:p>
          </p:txBody>
        </p:sp>
      </p:grpSp>
      <p:grpSp>
        <p:nvGrpSpPr>
          <p:cNvPr id="6" name="Group 54"/>
          <p:cNvGrpSpPr/>
          <p:nvPr/>
        </p:nvGrpSpPr>
        <p:grpSpPr>
          <a:xfrm>
            <a:off x="8578850" y="838200"/>
            <a:ext cx="1981200" cy="2590800"/>
            <a:chOff x="3750" y="1019"/>
            <a:chExt cx="1386" cy="2304"/>
          </a:xfrm>
        </p:grpSpPr>
        <p:sp>
          <p:nvSpPr>
            <p:cNvPr id="35855" name="AutoShape 38"/>
            <p:cNvSpPr/>
            <p:nvPr/>
          </p:nvSpPr>
          <p:spPr>
            <a:xfrm>
              <a:off x="3750" y="1162"/>
              <a:ext cx="1386" cy="2161"/>
            </a:xfrm>
            <a:prstGeom prst="roundRect">
              <a:avLst>
                <a:gd name="adj" fmla="val 4690"/>
              </a:avLst>
            </a:prstGeom>
            <a:noFill/>
            <a:ln w="57150" cap="flat" cmpd="sng">
              <a:solidFill>
                <a:schemeClr val="hlink"/>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65" name="AutoShape 39"/>
            <p:cNvSpPr>
              <a:spLocks noChangeArrowheads="1"/>
            </p:cNvSpPr>
            <p:nvPr/>
          </p:nvSpPr>
          <p:spPr bwMode="gray">
            <a:xfrm>
              <a:off x="3880" y="1057"/>
              <a:ext cx="1126" cy="210"/>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7" name="AutoShape 40"/>
            <p:cNvSpPr/>
            <p:nvPr/>
          </p:nvSpPr>
          <p:spPr>
            <a:xfrm flipH="1">
              <a:off x="4898" y="1110"/>
              <a:ext cx="43" cy="104"/>
            </a:xfrm>
            <a:prstGeom prst="octagon">
              <a:avLst>
                <a:gd name="adj" fmla="val 29287"/>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58" name="AutoShape 41"/>
            <p:cNvSpPr/>
            <p:nvPr/>
          </p:nvSpPr>
          <p:spPr>
            <a:xfrm flipH="1">
              <a:off x="3943" y="1110"/>
              <a:ext cx="43" cy="104"/>
            </a:xfrm>
            <a:prstGeom prst="octagon">
              <a:avLst>
                <a:gd name="adj" fmla="val 29287"/>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5859" name="Text Box 44"/>
            <p:cNvSpPr txBox="1"/>
            <p:nvPr/>
          </p:nvSpPr>
          <p:spPr>
            <a:xfrm>
              <a:off x="4093" y="1019"/>
              <a:ext cx="702" cy="29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1600" dirty="0">
                  <a:solidFill>
                    <a:schemeClr val="bg1"/>
                  </a:solidFill>
                  <a:latin typeface="Arial" panose="020B0604020202020204" pitchFamily="34" charset="0"/>
                  <a:ea typeface="宋体" panose="02010600030101010101" pitchFamily="2" charset="-122"/>
                </a:rPr>
                <a:t>遗传算法</a:t>
              </a:r>
              <a:endParaRPr lang="zh-CN" altLang="en-US" sz="1600" dirty="0">
                <a:solidFill>
                  <a:schemeClr val="bg1"/>
                </a:solidFill>
                <a:latin typeface="Arial" panose="020B0604020202020204" pitchFamily="34" charset="0"/>
                <a:ea typeface="宋体" panose="02010600030101010101" pitchFamily="2" charset="-122"/>
              </a:endParaRPr>
            </a:p>
          </p:txBody>
        </p:sp>
        <p:sp>
          <p:nvSpPr>
            <p:cNvPr id="35860" name="Text Box 53"/>
            <p:cNvSpPr txBox="1"/>
            <p:nvPr/>
          </p:nvSpPr>
          <p:spPr>
            <a:xfrm>
              <a:off x="3803" y="1310"/>
              <a:ext cx="1287" cy="154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None/>
              </a:pPr>
              <a:r>
                <a:rPr lang="zh-CN" altLang="en-US" sz="1800" dirty="0">
                  <a:solidFill>
                    <a:schemeClr val="tx1"/>
                  </a:solidFill>
                  <a:latin typeface="Times New Roman" panose="02020603050405020304" pitchFamily="18" charset="0"/>
                  <a:ea typeface="宋体" panose="02010600030101010101" pitchFamily="2" charset="-122"/>
                </a:rPr>
                <a:t>遗传算法（</a:t>
              </a:r>
              <a:r>
                <a:rPr lang="en-US" altLang="zh-CN" sz="1800" dirty="0">
                  <a:solidFill>
                    <a:schemeClr val="tx1"/>
                  </a:solidFill>
                  <a:latin typeface="Times New Roman" panose="02020603050405020304" pitchFamily="18" charset="0"/>
                  <a:ea typeface="宋体" panose="02010600030101010101" pitchFamily="2" charset="-122"/>
                </a:rPr>
                <a:t>GA)</a:t>
              </a:r>
              <a:r>
                <a:rPr lang="zh-CN" altLang="en-US" sz="1800" dirty="0">
                  <a:solidFill>
                    <a:schemeClr val="tx1"/>
                  </a:solidFill>
                  <a:latin typeface="Times New Roman" panose="02020603050405020304" pitchFamily="18" charset="0"/>
                  <a:ea typeface="宋体" panose="02010600030101010101" pitchFamily="2" charset="-122"/>
                </a:rPr>
                <a:t>、进化策略（</a:t>
              </a:r>
              <a:r>
                <a:rPr lang="en-US" altLang="zh-CN" sz="1800" dirty="0">
                  <a:solidFill>
                    <a:schemeClr val="tx1"/>
                  </a:solidFill>
                  <a:latin typeface="Times New Roman" panose="02020603050405020304" pitchFamily="18" charset="0"/>
                  <a:ea typeface="宋体" panose="02010600030101010101" pitchFamily="2" charset="-122"/>
                </a:rPr>
                <a:t>ES</a:t>
              </a:r>
              <a:r>
                <a:rPr lang="zh-CN" altLang="en-US" sz="1800" dirty="0">
                  <a:solidFill>
                    <a:schemeClr val="tx1"/>
                  </a:solidFill>
                  <a:latin typeface="Times New Roman" panose="02020603050405020304" pitchFamily="18" charset="0"/>
                  <a:ea typeface="宋体" panose="02010600030101010101" pitchFamily="2" charset="-122"/>
                </a:rPr>
                <a:t>）和进化规划（</a:t>
              </a:r>
              <a:r>
                <a:rPr lang="en-US" altLang="zh-CN" sz="1800" dirty="0">
                  <a:solidFill>
                    <a:schemeClr val="tx1"/>
                  </a:solidFill>
                  <a:latin typeface="Times New Roman" panose="02020603050405020304" pitchFamily="18" charset="0"/>
                  <a:ea typeface="宋体" panose="02010600030101010101" pitchFamily="2" charset="-122"/>
                </a:rPr>
                <a:t>EP</a:t>
              </a:r>
              <a:r>
                <a:rPr lang="zh-CN" altLang="en-US" sz="1800" dirty="0">
                  <a:solidFill>
                    <a:schemeClr val="tx1"/>
                  </a:solidFill>
                  <a:latin typeface="Times New Roman" panose="02020603050405020304" pitchFamily="18" charset="0"/>
                  <a:ea typeface="宋体" panose="02010600030101010101" pitchFamily="2" charset="-122"/>
                </a:rPr>
                <a:t>）算法也在不断地发展和完善。</a:t>
              </a:r>
              <a:endParaRPr lang="en-US" altLang="zh-CN" sz="1800" dirty="0">
                <a:solidFill>
                  <a:srgbClr val="000000"/>
                </a:solidFill>
                <a:latin typeface="Times New Roman" panose="02020603050405020304" pitchFamily="18" charset="0"/>
                <a:ea typeface="宋体" panose="02010600030101010101" pitchFamily="2" charset="-122"/>
              </a:endParaRPr>
            </a:p>
          </p:txBody>
        </p:sp>
      </p:grpSp>
      <p:sp>
        <p:nvSpPr>
          <p:cNvPr id="35850" name="AutoShape 65"/>
          <p:cNvSpPr/>
          <p:nvPr/>
        </p:nvSpPr>
        <p:spPr>
          <a:xfrm rot="10800000">
            <a:off x="5294313" y="3455988"/>
            <a:ext cx="4114800" cy="1485900"/>
          </a:xfrm>
          <a:prstGeom prst="upArrow">
            <a:avLst>
              <a:gd name="adj1" fmla="val 57824"/>
              <a:gd name="adj2" fmla="val 54398"/>
            </a:avLst>
          </a:prstGeom>
          <a:solidFill>
            <a:srgbClr val="FFCC99"/>
          </a:solidFill>
          <a:ln w="9525">
            <a:noFill/>
          </a:ln>
        </p:spPr>
        <p:txBody>
          <a:bodyPr rot="10800000"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eaLnBrk="1" hangingPunct="1">
              <a:spcBef>
                <a:spcPct val="0"/>
              </a:spcBef>
              <a:buClrTx/>
              <a:buFontTx/>
              <a:buNone/>
            </a:pPr>
            <a:endParaRPr lang="zh-CN" altLang="en-US" sz="1800" b="0" dirty="0">
              <a:solidFill>
                <a:srgbClr val="0000FF"/>
              </a:solidFill>
              <a:latin typeface="Arial" panose="020B0604020202020204" pitchFamily="34" charset="0"/>
              <a:ea typeface="宋体" panose="02010600030101010101" pitchFamily="2" charset="-122"/>
            </a:endParaRPr>
          </a:p>
        </p:txBody>
      </p:sp>
      <p:grpSp>
        <p:nvGrpSpPr>
          <p:cNvPr id="7" name="Group 66"/>
          <p:cNvGrpSpPr/>
          <p:nvPr/>
        </p:nvGrpSpPr>
        <p:grpSpPr>
          <a:xfrm>
            <a:off x="3886200" y="4953000"/>
            <a:ext cx="6781800" cy="1752600"/>
            <a:chOff x="432" y="1008"/>
            <a:chExt cx="2415" cy="2415"/>
          </a:xfrm>
        </p:grpSpPr>
        <p:sp>
          <p:nvSpPr>
            <p:cNvPr id="72" name="AutoShape 67"/>
            <p:cNvSpPr>
              <a:spLocks noChangeArrowheads="1"/>
            </p:cNvSpPr>
            <p:nvPr/>
          </p:nvSpPr>
          <p:spPr bwMode="gray">
            <a:xfrm>
              <a:off x="432" y="1008"/>
              <a:ext cx="2415" cy="241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chemeClr val="accent1">
                    <a:gamma/>
                    <a:shade val="66667"/>
                    <a:invGamma/>
                    <a:alpha val="12000"/>
                  </a:schemeClr>
                </a:gs>
                <a:gs pos="50000">
                  <a:schemeClr val="accent1"/>
                </a:gs>
                <a:gs pos="100000">
                  <a:schemeClr val="accent1">
                    <a:gamma/>
                    <a:shade val="66667"/>
                    <a:invGamma/>
                    <a:alpha val="12000"/>
                  </a:schemeClr>
                </a:gs>
              </a:gsLst>
              <a:lin ang="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 name="Oval 68"/>
            <p:cNvSpPr>
              <a:spLocks noChangeArrowheads="1"/>
            </p:cNvSpPr>
            <p:nvPr/>
          </p:nvSpPr>
          <p:spPr bwMode="gray">
            <a:xfrm>
              <a:off x="624" y="1201"/>
              <a:ext cx="2016" cy="2015"/>
            </a:xfrm>
            <a:prstGeom prst="ellipse">
              <a:avLst/>
            </a:prstGeom>
            <a:gradFill rotWithShape="1">
              <a:gsLst>
                <a:gs pos="0">
                  <a:schemeClr val="accent2"/>
                </a:gs>
                <a:gs pos="100000">
                  <a:schemeClr val="accent2">
                    <a:gamma/>
                    <a:shade val="63529"/>
                    <a:invGamma/>
                  </a:schemeClr>
                </a:gs>
              </a:gsLst>
              <a:path path="shape">
                <a:fillToRect l="50000" t="50000" r="50000" b="50000"/>
              </a:path>
            </a:gradFill>
            <a:ln w="28575" algn="ctr">
              <a:solidFill>
                <a:srgbClr val="FFFFFF"/>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4" name="Text Box 69"/>
            <p:cNvSpPr txBox="1"/>
            <p:nvPr/>
          </p:nvSpPr>
          <p:spPr>
            <a:xfrm>
              <a:off x="737" y="1599"/>
              <a:ext cx="1749" cy="1484"/>
            </a:xfrm>
            <a:prstGeom prst="rect">
              <a:avLst/>
            </a:prstGeom>
            <a:noFill/>
            <a:ln w="9525">
              <a:noFill/>
            </a:ln>
            <a:effectLst>
              <a:outerShdw dist="35921" dir="2699999" algn="ctr" rotWithShape="0">
                <a:srgbClr val="000000"/>
              </a:outerShdw>
            </a:effectLst>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3200" dirty="0">
                  <a:solidFill>
                    <a:srgbClr val="FFFF00"/>
                  </a:solidFill>
                  <a:latin typeface="Times New Roman" panose="02020603050405020304" pitchFamily="18" charset="0"/>
                  <a:ea typeface="宋体" panose="02010600030101010101" pitchFamily="2" charset="-122"/>
                </a:rPr>
                <a:t>进化计算</a:t>
              </a:r>
              <a:endParaRPr lang="zh-CN" altLang="en-US" sz="3200" dirty="0">
                <a:solidFill>
                  <a:srgbClr val="FFFF00"/>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en-US" altLang="zh-CN" sz="3200" dirty="0">
                  <a:solidFill>
                    <a:srgbClr val="FFFF00"/>
                  </a:solidFill>
                  <a:latin typeface="Times New Roman" panose="02020603050405020304" pitchFamily="18" charset="0"/>
                  <a:ea typeface="宋体" panose="02010600030101010101" pitchFamily="2" charset="-122"/>
                </a:rPr>
                <a:t>Evolutionary Computation</a:t>
              </a:r>
              <a:endParaRPr lang="en-US" altLang="zh-CN" sz="3200" dirty="0">
                <a:solidFill>
                  <a:srgbClr val="FFFF00"/>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5850"/>
                                        </p:tgtEl>
                                        <p:attrNameLst>
                                          <p:attrName>style.visibility</p:attrName>
                                        </p:attrNameLst>
                                      </p:cBhvr>
                                      <p:to>
                                        <p:strVal val="visible"/>
                                      </p:to>
                                    </p:set>
                                    <p:animEffect transition="in" filter="wipe(up)">
                                      <p:cBhvr>
                                        <p:cTn id="31" dur="500"/>
                                        <p:tgtEl>
                                          <p:spTgt spid="3585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1.3.2 </a:t>
            </a:r>
            <a:r>
              <a:rPr lang="zh-CN" altLang="en-US" sz="3800" dirty="0">
                <a:ea typeface="宋体" panose="02010600030101010101" pitchFamily="2" charset="-122"/>
              </a:rPr>
              <a:t>计算智能的研究与发展</a:t>
            </a:r>
            <a:endParaRPr lang="en-US" altLang="zh-CN" sz="3800" dirty="0">
              <a:ea typeface="宋体" panose="02010600030101010101" pitchFamily="2" charset="-122"/>
            </a:endParaRPr>
          </a:p>
        </p:txBody>
      </p:sp>
      <p:sp>
        <p:nvSpPr>
          <p:cNvPr id="36867"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6868"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6869"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aphicFrame>
        <p:nvGraphicFramePr>
          <p:cNvPr id="25637" name="Group 37"/>
          <p:cNvGraphicFramePr>
            <a:graphicFrameLocks noGrp="1"/>
          </p:cNvGraphicFramePr>
          <p:nvPr/>
        </p:nvGraphicFramePr>
        <p:xfrm>
          <a:off x="1987550" y="1698625"/>
          <a:ext cx="8356600" cy="4816475"/>
        </p:xfrm>
        <a:graphic>
          <a:graphicData uri="http://schemas.openxmlformats.org/drawingml/2006/table">
            <a:tbl>
              <a:tblPr/>
              <a:tblGrid>
                <a:gridCol w="481013"/>
                <a:gridCol w="7875587"/>
              </a:tblGrid>
              <a:tr h="243808">
                <a:tc rowSpan="10">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学</a:t>
                      </a:r>
                      <a:endParaRPr kumimoji="0" lang="zh-CN" altLang="en-US"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术</a:t>
                      </a:r>
                      <a:endParaRPr kumimoji="0" lang="zh-CN" altLang="en-US"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期</a:t>
                      </a:r>
                      <a:endParaRPr kumimoji="0" lang="zh-CN" altLang="en-US"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刊</a:t>
                      </a:r>
                      <a:endPar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IEEE Transactions on Evolutionary Computation</a:t>
                      </a:r>
                      <a:endParaRPr kumimoji="0" lang="zh-CN"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IEEE Transactions on cybernetics</a:t>
                      </a:r>
                      <a:endPar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IEEE Computational Intelligence Magazine</a:t>
                      </a:r>
                      <a:endPar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IEEE Transactions on Systems, Man and Cybernetics</a:t>
                      </a:r>
                      <a:endParaRPr kumimoji="0" lang="zh-CN"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IEEE Transactions on </a:t>
                      </a:r>
                      <a:r>
                        <a:rPr kumimoji="0" lang="zh-CN"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0" lang="zh-CN"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Swarm and Evolutionary Computation</a:t>
                      </a:r>
                      <a:endPar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Evolutionary Computation</a:t>
                      </a:r>
                      <a:endParaRPr kumimoji="0" lang="zh-CN"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Information Science</a:t>
                      </a:r>
                      <a:endPar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Artificial Intelligence</a:t>
                      </a:r>
                      <a:endParaRPr kumimoji="0" lang="zh-CN"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0" lang="zh-CN"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CCFF"/>
                    </a:solidFill>
                  </a:tcPr>
                </a:tc>
              </a:tr>
              <a:tr h="487616">
                <a:tc rowSpan="7">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国</a:t>
                      </a:r>
                      <a:endParaRPr kumimoji="0" lang="zh-CN" altLang="en-US"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际</a:t>
                      </a:r>
                      <a:endParaRPr kumimoji="0" lang="zh-CN" altLang="en-US"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会</a:t>
                      </a:r>
                      <a:endParaRPr kumimoji="0" lang="zh-CN" altLang="en-US"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议</a:t>
                      </a:r>
                      <a:endParaRPr kumimoji="0" lang="zh-CN" altLang="zh-CN" sz="2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r>
                        <a:rPr kumimoji="0" lang="en-US" altLang="zh-CN" sz="16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IEEE World Congress on Computational Intelligence (WCCI, </a:t>
                      </a:r>
                      <a:r>
                        <a:rPr kumimoji="0" lang="zh-CN" altLang="en-US" sz="16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每两年一次，包括</a:t>
                      </a:r>
                      <a:r>
                        <a:rPr kumimoji="0" lang="en-US" altLang="zh-CN" sz="16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CEC, IJCNN, Fuzz-IEEE)</a:t>
                      </a:r>
                      <a:endParaRPr kumimoji="0" lang="zh-CN" altLang="en-US" sz="16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IEEE Congress on Evolutionary Computation (CEC)</a:t>
                      </a:r>
                      <a:endPar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350792">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r>
                        <a:rPr kumimoji="0" lang="en-US" altLang="zh-CN" sz="16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IEEE Symposium Series on Computational Intelligence (SSCI)</a:t>
                      </a:r>
                      <a:endParaRPr kumimoji="0" lang="en-US" altLang="zh-CN" sz="16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350792">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ACM Genetic and Evolutionary Computation Conference (GECCO)</a:t>
                      </a:r>
                      <a:endParaRPr kumimoji="0" lang="zh-CN"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350792">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r>
                        <a:rPr kumimoji="0" lang="en-US" altLang="zh-CN" sz="16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rPr>
                        <a:t>International Conference on Swarm Intelligence (ICSI)</a:t>
                      </a:r>
                      <a:endParaRPr kumimoji="0" lang="en-US" altLang="zh-CN" sz="16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350792">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International Conference on Simulated Evolution And Learning (SEAL)</a:t>
                      </a:r>
                      <a:endParaRPr kumimoji="0" lang="zh-CN"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a:noFill/>
                    </a:lnB>
                    <a:lnTlToBr>
                      <a:noFill/>
                    </a:lnTlToBr>
                    <a:lnBlToTr>
                      <a:noFill/>
                    </a:lnBlToTr>
                    <a:solidFill>
                      <a:srgbClr val="FFCCFF"/>
                    </a:solidFill>
                  </a:tcPr>
                </a:tc>
              </a:tr>
              <a:tr h="243808">
                <a:tc vMerge="1">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endPar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CCFF"/>
                    </a:solidFill>
                  </a:tcPr>
                </a:tc>
              </a:tr>
            </a:tbl>
          </a:graphicData>
        </a:graphic>
      </p:graphicFrame>
      <p:sp>
        <p:nvSpPr>
          <p:cNvPr id="45" name="AutoShape 5"/>
          <p:cNvSpPr/>
          <p:nvPr/>
        </p:nvSpPr>
        <p:spPr>
          <a:xfrm>
            <a:off x="2279650" y="908050"/>
            <a:ext cx="7704138" cy="576263"/>
          </a:xfrm>
          <a:prstGeom prst="roundRect">
            <a:avLst>
              <a:gd name="adj" fmla="val 50000"/>
            </a:avLst>
          </a:prstGeom>
          <a:solidFill>
            <a:schemeClr val="accent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dirty="0">
                <a:solidFill>
                  <a:schemeClr val="tx2"/>
                </a:solidFill>
                <a:latin typeface="Arial" panose="020B0604020202020204" pitchFamily="34" charset="0"/>
                <a:ea typeface="宋体" panose="02010600030101010101" pitchFamily="2" charset="-122"/>
              </a:rPr>
              <a:t>计算智能相关的学术期刊和国际会议</a:t>
            </a:r>
            <a:endParaRPr lang="en-US" altLang="zh-CN" dirty="0">
              <a:solidFill>
                <a:schemeClr val="tx2"/>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37"/>
                                        </p:tgtEl>
                                        <p:attrNameLst>
                                          <p:attrName>style.visibility</p:attrName>
                                        </p:attrNameLst>
                                      </p:cBhvr>
                                      <p:to>
                                        <p:strVal val="visible"/>
                                      </p:to>
                                    </p:set>
                                    <p:anim calcmode="lin" valueType="num">
                                      <p:cBhvr additive="base">
                                        <p:cTn id="13" dur="500" fill="hold"/>
                                        <p:tgtEl>
                                          <p:spTgt spid="25637"/>
                                        </p:tgtEl>
                                        <p:attrNameLst>
                                          <p:attrName>ppt_x</p:attrName>
                                        </p:attrNameLst>
                                      </p:cBhvr>
                                      <p:tavLst>
                                        <p:tav tm="0">
                                          <p:val>
                                            <p:strVal val="#ppt_x"/>
                                          </p:val>
                                        </p:tav>
                                        <p:tav tm="100000">
                                          <p:val>
                                            <p:strVal val="#ppt_x"/>
                                          </p:val>
                                        </p:tav>
                                      </p:tavLst>
                                    </p:anim>
                                    <p:anim calcmode="lin" valueType="num">
                                      <p:cBhvr additive="base">
                                        <p:cTn id="14" dur="500" fill="hold"/>
                                        <p:tgtEl>
                                          <p:spTgt spid="256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1.3.3 </a:t>
            </a:r>
            <a:r>
              <a:rPr lang="zh-CN" altLang="en-US" sz="3800" dirty="0">
                <a:ea typeface="宋体" panose="02010600030101010101" pitchFamily="2" charset="-122"/>
              </a:rPr>
              <a:t>计算智能的特征与应用</a:t>
            </a:r>
            <a:endParaRPr lang="en-US" altLang="zh-CN" sz="3800" dirty="0">
              <a:ea typeface="宋体" panose="02010600030101010101" pitchFamily="2" charset="-122"/>
            </a:endParaRPr>
          </a:p>
        </p:txBody>
      </p:sp>
      <p:sp>
        <p:nvSpPr>
          <p:cNvPr id="37891"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7892"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7893"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aphicFrame>
        <p:nvGraphicFramePr>
          <p:cNvPr id="26646" name="Group 22"/>
          <p:cNvGraphicFramePr>
            <a:graphicFrameLocks noGrp="1"/>
          </p:cNvGraphicFramePr>
          <p:nvPr/>
        </p:nvGraphicFramePr>
        <p:xfrm>
          <a:off x="1708150" y="1285875"/>
          <a:ext cx="9067800" cy="4230688"/>
        </p:xfrm>
        <a:graphic>
          <a:graphicData uri="http://schemas.openxmlformats.org/drawingml/2006/table">
            <a:tbl>
              <a:tblPr/>
              <a:tblGrid>
                <a:gridCol w="1382679"/>
                <a:gridCol w="7685121"/>
              </a:tblGrid>
              <a:tr h="757442">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主要特征</a:t>
                      </a:r>
                      <a:endPar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具体特点</a:t>
                      </a:r>
                      <a:endPar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1157749">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智能性</a:t>
                      </a:r>
                      <a:endPar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5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包括算法的自适应性，自组织性，算法不依赖于问题本身的特点，具有通用性</a:t>
                      </a:r>
                      <a:endPar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57749">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并行性</a:t>
                      </a:r>
                      <a:endPar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5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算法基本上是群体协作的方式对问题进行优化求解，非常适合大规模并行处理</a:t>
                      </a:r>
                      <a:endPar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57749">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鲁棒性</a:t>
                      </a:r>
                      <a:endPar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2pPr>
                      <a:lvl3pPr marL="1143000" indent="-228600" eaLnBrk="0" hangingPunct="0">
                        <a:spcBef>
                          <a:spcPct val="20000"/>
                        </a:spcBef>
                        <a:buClr>
                          <a:schemeClr val="tx1"/>
                        </a:buClr>
                        <a:defRPr sz="2000">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5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算法具有很好的容错性，同时对初始条件不敏感，能在不同条件下寻找最优解</a:t>
                      </a:r>
                      <a:endParaRPr kumimoji="0" lang="zh-CN"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0" marB="0" anchor="ctr"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6646"/>
                                        </p:tgtEl>
                                        <p:attrNameLst>
                                          <p:attrName>style.visibility</p:attrName>
                                        </p:attrNameLst>
                                      </p:cBhvr>
                                      <p:to>
                                        <p:strVal val="visible"/>
                                      </p:to>
                                    </p:set>
                                    <p:anim calcmode="lin" valueType="num">
                                      <p:cBhvr>
                                        <p:cTn id="7" dur="1000" fill="hold"/>
                                        <p:tgtEl>
                                          <p:spTgt spid="26646"/>
                                        </p:tgtEl>
                                        <p:attrNameLst>
                                          <p:attrName>ppt_w</p:attrName>
                                        </p:attrNameLst>
                                      </p:cBhvr>
                                      <p:tavLst>
                                        <p:tav tm="0">
                                          <p:val>
                                            <p:fltVal val="0.000000"/>
                                          </p:val>
                                        </p:tav>
                                        <p:tav tm="100000">
                                          <p:val>
                                            <p:strVal val="#ppt_w"/>
                                          </p:val>
                                        </p:tav>
                                      </p:tavLst>
                                    </p:anim>
                                    <p:anim calcmode="lin" valueType="num">
                                      <p:cBhvr>
                                        <p:cTn id="8" dur="1000" fill="hold"/>
                                        <p:tgtEl>
                                          <p:spTgt spid="26646"/>
                                        </p:tgtEl>
                                        <p:attrNameLst>
                                          <p:attrName>ppt_h</p:attrName>
                                        </p:attrNameLst>
                                      </p:cBhvr>
                                      <p:tavLst>
                                        <p:tav tm="0">
                                          <p:val>
                                            <p:fltVal val="0.000000"/>
                                          </p:val>
                                        </p:tav>
                                        <p:tav tm="100000">
                                          <p:val>
                                            <p:strVal val="#ppt_h"/>
                                          </p:val>
                                        </p:tav>
                                      </p:tavLst>
                                    </p:anim>
                                    <p:anim calcmode="lin" valueType="num">
                                      <p:cBhvr>
                                        <p:cTn id="9" dur="1000" fill="hold"/>
                                        <p:tgtEl>
                                          <p:spTgt spid="26646"/>
                                        </p:tgtEl>
                                        <p:attrNameLst>
                                          <p:attrName>style.rotation</p:attrName>
                                        </p:attrNameLst>
                                      </p:cBhvr>
                                      <p:tavLst>
                                        <p:tav tm="0">
                                          <p:val>
                                            <p:fltVal val="90.000000"/>
                                          </p:val>
                                        </p:tav>
                                        <p:tav tm="100000">
                                          <p:val>
                                            <p:fltVal val="0.000000"/>
                                          </p:val>
                                        </p:tav>
                                      </p:tavLst>
                                    </p:anim>
                                    <p:animEffect transition="in" filter="fade">
                                      <p:cBhvr>
                                        <p:cTn id="10" dur="1000"/>
                                        <p:tgtEl>
                                          <p:spTgt spid="26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1.3.3 </a:t>
            </a:r>
            <a:r>
              <a:rPr lang="zh-CN" altLang="en-US" sz="3800" dirty="0">
                <a:ea typeface="宋体" panose="02010600030101010101" pitchFamily="2" charset="-122"/>
              </a:rPr>
              <a:t>计算智能的特征与应用</a:t>
            </a:r>
            <a:endParaRPr lang="en-US" altLang="zh-CN" sz="3800" dirty="0">
              <a:ea typeface="宋体" panose="02010600030101010101" pitchFamily="2" charset="-122"/>
            </a:endParaRPr>
          </a:p>
        </p:txBody>
      </p:sp>
      <p:sp>
        <p:nvSpPr>
          <p:cNvPr id="38915"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8916"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8917"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pSp>
        <p:nvGrpSpPr>
          <p:cNvPr id="2" name="Group 52"/>
          <p:cNvGrpSpPr/>
          <p:nvPr/>
        </p:nvGrpSpPr>
        <p:grpSpPr>
          <a:xfrm>
            <a:off x="1981200" y="1827213"/>
            <a:ext cx="1371600" cy="4862512"/>
            <a:chOff x="288" y="610"/>
            <a:chExt cx="864" cy="3063"/>
          </a:xfrm>
        </p:grpSpPr>
        <p:grpSp>
          <p:nvGrpSpPr>
            <p:cNvPr id="38962" name="Group 4"/>
            <p:cNvGrpSpPr/>
            <p:nvPr/>
          </p:nvGrpSpPr>
          <p:grpSpPr>
            <a:xfrm>
              <a:off x="288" y="610"/>
              <a:ext cx="859" cy="1132"/>
              <a:chOff x="768" y="2736"/>
              <a:chExt cx="936" cy="1253"/>
            </a:xfrm>
          </p:grpSpPr>
          <p:grpSp>
            <p:nvGrpSpPr>
              <p:cNvPr id="38966" name="Group 5"/>
              <p:cNvGrpSpPr/>
              <p:nvPr/>
            </p:nvGrpSpPr>
            <p:grpSpPr>
              <a:xfrm>
                <a:off x="768" y="2736"/>
                <a:ext cx="936" cy="954"/>
                <a:chOff x="624" y="1584"/>
                <a:chExt cx="1248" cy="1296"/>
              </a:xfrm>
            </p:grpSpPr>
            <p:grpSp>
              <p:nvGrpSpPr>
                <p:cNvPr id="38968" name="Group 6"/>
                <p:cNvGrpSpPr/>
                <p:nvPr/>
              </p:nvGrpSpPr>
              <p:grpSpPr>
                <a:xfrm>
                  <a:off x="624" y="1584"/>
                  <a:ext cx="1248" cy="1296"/>
                  <a:chOff x="2016" y="1920"/>
                  <a:chExt cx="1680" cy="1680"/>
                </a:xfrm>
              </p:grpSpPr>
              <p:sp>
                <p:nvSpPr>
                  <p:cNvPr id="17" name="Oval 7"/>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71" name="Freeform 8"/>
                  <p:cNvSpPr/>
                  <p:nvPr/>
                </p:nvSpPr>
                <p:spPr>
                  <a:xfrm>
                    <a:off x="2208" y="1948"/>
                    <a:ext cx="1296" cy="634"/>
                  </a:xfrm>
                  <a:custGeom>
                    <a:avLst/>
                    <a:gdLst>
                      <a:gd name="txL" fmla="*/ 0 w 1321"/>
                      <a:gd name="txT" fmla="*/ 0 h 712"/>
                      <a:gd name="txR" fmla="*/ 1321 w 1321"/>
                      <a:gd name="txB" fmla="*/ 712 h 712"/>
                    </a:gdLst>
                    <a:ahLst/>
                    <a:cxnLst>
                      <a:cxn ang="0">
                        <a:pos x="1252" y="318"/>
                      </a:cxn>
                      <a:cxn ang="0">
                        <a:pos x="1268" y="351"/>
                      </a:cxn>
                      <a:cxn ang="0">
                        <a:pos x="1271" y="381"/>
                      </a:cxn>
                      <a:cxn ang="0">
                        <a:pos x="1266" y="409"/>
                      </a:cxn>
                      <a:cxn ang="0">
                        <a:pos x="1249" y="436"/>
                      </a:cxn>
                      <a:cxn ang="0">
                        <a:pos x="1224" y="459"/>
                      </a:cxn>
                      <a:cxn ang="0">
                        <a:pos x="1193" y="479"/>
                      </a:cxn>
                      <a:cxn ang="0">
                        <a:pos x="1151" y="498"/>
                      </a:cxn>
                      <a:cxn ang="0">
                        <a:pos x="1104" y="515"/>
                      </a:cxn>
                      <a:cxn ang="0">
                        <a:pos x="1051" y="529"/>
                      </a:cxn>
                      <a:cxn ang="0">
                        <a:pos x="992" y="541"/>
                      </a:cxn>
                      <a:cxn ang="0">
                        <a:pos x="931" y="550"/>
                      </a:cxn>
                      <a:cxn ang="0">
                        <a:pos x="862" y="558"/>
                      </a:cxn>
                      <a:cxn ang="0">
                        <a:pos x="793" y="563"/>
                      </a:cxn>
                      <a:cxn ang="0">
                        <a:pos x="765" y="565"/>
                      </a:cxn>
                      <a:cxn ang="0">
                        <a:pos x="458" y="565"/>
                      </a:cxn>
                      <a:cxn ang="0">
                        <a:pos x="454" y="565"/>
                      </a:cxn>
                      <a:cxn ang="0">
                        <a:pos x="393" y="561"/>
                      </a:cxn>
                      <a:cxn ang="0">
                        <a:pos x="335" y="558"/>
                      </a:cxn>
                      <a:cxn ang="0">
                        <a:pos x="280" y="552"/>
                      </a:cxn>
                      <a:cxn ang="0">
                        <a:pos x="227" y="547"/>
                      </a:cxn>
                      <a:cxn ang="0">
                        <a:pos x="179" y="537"/>
                      </a:cxn>
                      <a:cxn ang="0">
                        <a:pos x="135" y="525"/>
                      </a:cxn>
                      <a:cxn ang="0">
                        <a:pos x="98" y="514"/>
                      </a:cxn>
                      <a:cxn ang="0">
                        <a:pos x="65" y="500"/>
                      </a:cxn>
                      <a:cxn ang="0">
                        <a:pos x="37" y="482"/>
                      </a:cxn>
                      <a:cxn ang="0">
                        <a:pos x="18" y="462"/>
                      </a:cxn>
                      <a:cxn ang="0">
                        <a:pos x="6" y="439"/>
                      </a:cxn>
                      <a:cxn ang="0">
                        <a:pos x="0" y="416"/>
                      </a:cxn>
                      <a:cxn ang="0">
                        <a:pos x="0" y="412"/>
                      </a:cxn>
                      <a:cxn ang="0">
                        <a:pos x="4" y="386"/>
                      </a:cxn>
                      <a:cxn ang="0">
                        <a:pos x="16" y="354"/>
                      </a:cxn>
                      <a:cxn ang="0">
                        <a:pos x="49" y="293"/>
                      </a:cxn>
                      <a:cxn ang="0">
                        <a:pos x="90" y="237"/>
                      </a:cxn>
                      <a:cxn ang="0">
                        <a:pos x="141" y="186"/>
                      </a:cxn>
                      <a:cxn ang="0">
                        <a:pos x="196" y="140"/>
                      </a:cxn>
                      <a:cxn ang="0">
                        <a:pos x="260" y="99"/>
                      </a:cxn>
                      <a:cxn ang="0">
                        <a:pos x="329" y="65"/>
                      </a:cxn>
                      <a:cxn ang="0">
                        <a:pos x="399" y="37"/>
                      </a:cxn>
                      <a:cxn ang="0">
                        <a:pos x="479" y="17"/>
                      </a:cxn>
                      <a:cxn ang="0">
                        <a:pos x="559" y="4"/>
                      </a:cxn>
                      <a:cxn ang="0">
                        <a:pos x="642" y="0"/>
                      </a:cxn>
                      <a:cxn ang="0">
                        <a:pos x="642" y="0"/>
                      </a:cxn>
                      <a:cxn ang="0">
                        <a:pos x="731" y="4"/>
                      </a:cxn>
                      <a:cxn ang="0">
                        <a:pos x="815" y="18"/>
                      </a:cxn>
                      <a:cxn ang="0">
                        <a:pos x="897" y="42"/>
                      </a:cxn>
                      <a:cxn ang="0">
                        <a:pos x="972" y="71"/>
                      </a:cxn>
                      <a:cxn ang="0">
                        <a:pos x="1042" y="109"/>
                      </a:cxn>
                      <a:cxn ang="0">
                        <a:pos x="1106" y="154"/>
                      </a:cxn>
                      <a:cxn ang="0">
                        <a:pos x="1163" y="203"/>
                      </a:cxn>
                      <a:cxn ang="0">
                        <a:pos x="1211" y="257"/>
                      </a:cxn>
                      <a:cxn ang="0">
                        <a:pos x="1252" y="318"/>
                      </a:cxn>
                      <a:cxn ang="0">
                        <a:pos x="1252" y="318"/>
                      </a:cxn>
                    </a:cxnLst>
                    <a:rect l="txL" t="txT" r="txR" b="tx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100000"/>
                        </a:srgbClr>
                      </a:gs>
                      <a:gs pos="100000">
                        <a:schemeClr val="accent2">
                          <a:alpha val="100000"/>
                        </a:schemeClr>
                      </a:gs>
                    </a:gsLst>
                    <a:lin ang="5400000" scaled="1"/>
                    <a:tileRect/>
                  </a:gradFill>
                  <a:ln w="0">
                    <a:noFill/>
                  </a:ln>
                </p:spPr>
                <p:txBody>
                  <a:bodyPr/>
                  <a:p>
                    <a:endParaRPr lang="zh-CN" altLang="en-US"/>
                  </a:p>
                </p:txBody>
              </p:sp>
            </p:grpSp>
            <p:sp>
              <p:nvSpPr>
                <p:cNvPr id="16" name="Text Box 9"/>
                <p:cNvSpPr txBox="1">
                  <a:spLocks noChangeArrowheads="1"/>
                </p:cNvSpPr>
                <p:nvPr/>
              </p:nvSpPr>
              <p:spPr bwMode="gray">
                <a:xfrm>
                  <a:off x="925" y="2229"/>
                  <a:ext cx="636" cy="376"/>
                </a:xfrm>
                <a:prstGeom prst="rect">
                  <a:avLst/>
                </a:prstGeom>
                <a:noFill/>
                <a:ln w="9525">
                  <a:noFill/>
                  <a:miter lim="800000"/>
                </a:ln>
                <a:effectLst/>
              </p:spPr>
              <p:txBody>
                <a:bodyPr wrap="none">
                  <a:spAutoFit/>
                </a:bodyPr>
                <a:lstStyle/>
                <a:p>
                  <a:pPr marR="0" algn="ctr" defTabSz="914400">
                    <a:buClrTx/>
                    <a:buSzTx/>
                    <a:buFontTx/>
                    <a:buNone/>
                    <a:defRPr/>
                  </a:pPr>
                  <a:r>
                    <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国防</a:t>
                  </a:r>
                  <a:endPar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grpSp>
          <p:sp>
            <p:nvSpPr>
              <p:cNvPr id="14" name="Oval 10"/>
              <p:cNvSpPr>
                <a:spLocks noChangeArrowheads="1"/>
              </p:cNvSpPr>
              <p:nvPr/>
            </p:nvSpPr>
            <p:spPr bwMode="gray">
              <a:xfrm>
                <a:off x="864" y="3744"/>
                <a:ext cx="761" cy="245"/>
              </a:xfrm>
              <a:prstGeom prst="ellipse">
                <a:avLst/>
              </a:prstGeom>
              <a:gradFill rotWithShape="1">
                <a:gsLst>
                  <a:gs pos="0">
                    <a:schemeClr val="bg2"/>
                  </a:gs>
                  <a:gs pos="100000">
                    <a:schemeClr val="bg2">
                      <a:gamma/>
                      <a:tint val="0"/>
                      <a:invGamma/>
                    </a:schemeClr>
                  </a:gs>
                </a:gsLst>
                <a:path path="shape">
                  <a:fillToRect l="50000" t="50000" r="50000" b="50000"/>
                </a:path>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8963" name="Group 37"/>
            <p:cNvGrpSpPr/>
            <p:nvPr/>
          </p:nvGrpSpPr>
          <p:grpSpPr>
            <a:xfrm>
              <a:off x="288" y="1776"/>
              <a:ext cx="864" cy="1897"/>
              <a:chOff x="816" y="1776"/>
              <a:chExt cx="1440" cy="1897"/>
            </a:xfrm>
          </p:grpSpPr>
          <p:sp>
            <p:nvSpPr>
              <p:cNvPr id="38964" name="AutoShape 38"/>
              <p:cNvSpPr/>
              <p:nvPr/>
            </p:nvSpPr>
            <p:spPr>
              <a:xfrm>
                <a:off x="816" y="1776"/>
                <a:ext cx="1440" cy="1680"/>
              </a:xfrm>
              <a:prstGeom prst="roundRect">
                <a:avLst>
                  <a:gd name="adj" fmla="val 16667"/>
                </a:avLst>
              </a:prstGeom>
              <a:gradFill rotWithShape="1">
                <a:gsLst>
                  <a:gs pos="0">
                    <a:srgbClr val="99CCFF"/>
                  </a:gs>
                  <a:gs pos="100000">
                    <a:srgbClr val="E3F1FF"/>
                  </a:gs>
                </a:gsLst>
                <a:lin ang="5400000" scaled="1"/>
                <a:tileRect/>
              </a:gradFill>
              <a:ln w="3810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38965" name="Text Box 39"/>
              <p:cNvSpPr txBox="1"/>
              <p:nvPr/>
            </p:nvSpPr>
            <p:spPr>
              <a:xfrm>
                <a:off x="876" y="1902"/>
                <a:ext cx="1285" cy="177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雷达天线设计</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卫星轨道参数优化</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战场模拟</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军事物流优化</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chemeClr val="tx1"/>
                    </a:solidFill>
                    <a:latin typeface="Arial" panose="020B0604020202020204" pitchFamily="34" charset="0"/>
                    <a:ea typeface="宋体" panose="02010600030101010101" pitchFamily="2" charset="-122"/>
                  </a:rPr>
                  <a:t>干扰抑制</a:t>
                </a:r>
                <a:r>
                  <a:rPr lang="zh-CN" altLang="en-US" sz="1800" b="0" dirty="0">
                    <a:solidFill>
                      <a:schemeClr val="tx1"/>
                    </a:solidFill>
                    <a:latin typeface="Arial" panose="020B0604020202020204" pitchFamily="34" charset="0"/>
                    <a:ea typeface="宋体" panose="02010600030101010101" pitchFamily="2" charset="-122"/>
                  </a:rPr>
                  <a:t> </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en-US" altLang="zh-CN" sz="1600" dirty="0">
                    <a:solidFill>
                      <a:srgbClr val="000000"/>
                    </a:solidFill>
                    <a:latin typeface="Arial" panose="020B0604020202020204" pitchFamily="34" charset="0"/>
                    <a:ea typeface="宋体" panose="02010600030101010101" pitchFamily="2" charset="-122"/>
                  </a:rPr>
                  <a:t>……</a:t>
                </a:r>
                <a:endParaRPr lang="en-US" altLang="zh-CN"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None/>
                </a:pPr>
                <a:endParaRPr lang="zh-CN" altLang="en-US" sz="1600" b="0" dirty="0">
                  <a:solidFill>
                    <a:srgbClr val="000000"/>
                  </a:solidFill>
                  <a:latin typeface="Arial" panose="020B0604020202020204" pitchFamily="34" charset="0"/>
                  <a:ea typeface="宋体" panose="02010600030101010101" pitchFamily="2" charset="-122"/>
                </a:endParaRPr>
              </a:p>
            </p:txBody>
          </p:sp>
        </p:grpSp>
      </p:grpSp>
      <p:grpSp>
        <p:nvGrpSpPr>
          <p:cNvPr id="7" name="Group 56"/>
          <p:cNvGrpSpPr/>
          <p:nvPr/>
        </p:nvGrpSpPr>
        <p:grpSpPr>
          <a:xfrm>
            <a:off x="9117013" y="1795463"/>
            <a:ext cx="1398587" cy="4619625"/>
            <a:chOff x="4783" y="590"/>
            <a:chExt cx="881" cy="2910"/>
          </a:xfrm>
        </p:grpSpPr>
        <p:grpSp>
          <p:nvGrpSpPr>
            <p:cNvPr id="38952" name="Group 30"/>
            <p:cNvGrpSpPr/>
            <p:nvPr/>
          </p:nvGrpSpPr>
          <p:grpSpPr>
            <a:xfrm>
              <a:off x="4783" y="592"/>
              <a:ext cx="881" cy="1177"/>
              <a:chOff x="3120" y="2784"/>
              <a:chExt cx="960" cy="1302"/>
            </a:xfrm>
          </p:grpSpPr>
          <p:grpSp>
            <p:nvGrpSpPr>
              <p:cNvPr id="38956" name="Group 31"/>
              <p:cNvGrpSpPr/>
              <p:nvPr/>
            </p:nvGrpSpPr>
            <p:grpSpPr>
              <a:xfrm>
                <a:off x="3120" y="2784"/>
                <a:ext cx="960" cy="965"/>
                <a:chOff x="2400" y="1488"/>
                <a:chExt cx="1152" cy="1152"/>
              </a:xfrm>
            </p:grpSpPr>
            <p:grpSp>
              <p:nvGrpSpPr>
                <p:cNvPr id="38958" name="Group 32"/>
                <p:cNvGrpSpPr/>
                <p:nvPr/>
              </p:nvGrpSpPr>
              <p:grpSpPr>
                <a:xfrm>
                  <a:off x="2400" y="1488"/>
                  <a:ext cx="1152" cy="1152"/>
                  <a:chOff x="2016" y="1920"/>
                  <a:chExt cx="1680" cy="1680"/>
                </a:xfrm>
              </p:grpSpPr>
              <p:sp>
                <p:nvSpPr>
                  <p:cNvPr id="38960" name="Oval 33"/>
                  <p:cNvSpPr/>
                  <p:nvPr/>
                </p:nvSpPr>
                <p:spPr>
                  <a:xfrm>
                    <a:off x="2016" y="1920"/>
                    <a:ext cx="1680" cy="1680"/>
                  </a:xfrm>
                  <a:prstGeom prst="ellipse">
                    <a:avLst/>
                  </a:prstGeom>
                  <a:gradFill rotWithShape="1">
                    <a:gsLst>
                      <a:gs pos="0">
                        <a:srgbClr val="692AA2"/>
                      </a:gs>
                      <a:gs pos="100000">
                        <a:srgbClr val="1A0A27"/>
                      </a:gs>
                    </a:gsLst>
                    <a:lin ang="5400000" scaled="1"/>
                    <a:tileRect/>
                  </a:gradFill>
                  <a:ln w="9525">
                    <a:noFill/>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38961" name="Freeform 34"/>
                  <p:cNvSpPr/>
                  <p:nvPr/>
                </p:nvSpPr>
                <p:spPr>
                  <a:xfrm>
                    <a:off x="2208" y="1948"/>
                    <a:ext cx="1296" cy="634"/>
                  </a:xfrm>
                  <a:custGeom>
                    <a:avLst/>
                    <a:gdLst>
                      <a:gd name="txL" fmla="*/ 0 w 1321"/>
                      <a:gd name="txT" fmla="*/ 0 h 712"/>
                      <a:gd name="txR" fmla="*/ 1321 w 1321"/>
                      <a:gd name="txB" fmla="*/ 712 h 712"/>
                    </a:gdLst>
                    <a:ahLst/>
                    <a:cxnLst>
                      <a:cxn ang="0">
                        <a:pos x="1252" y="318"/>
                      </a:cxn>
                      <a:cxn ang="0">
                        <a:pos x="1268" y="351"/>
                      </a:cxn>
                      <a:cxn ang="0">
                        <a:pos x="1271" y="381"/>
                      </a:cxn>
                      <a:cxn ang="0">
                        <a:pos x="1266" y="409"/>
                      </a:cxn>
                      <a:cxn ang="0">
                        <a:pos x="1249" y="436"/>
                      </a:cxn>
                      <a:cxn ang="0">
                        <a:pos x="1224" y="459"/>
                      </a:cxn>
                      <a:cxn ang="0">
                        <a:pos x="1193" y="479"/>
                      </a:cxn>
                      <a:cxn ang="0">
                        <a:pos x="1151" y="498"/>
                      </a:cxn>
                      <a:cxn ang="0">
                        <a:pos x="1104" y="515"/>
                      </a:cxn>
                      <a:cxn ang="0">
                        <a:pos x="1051" y="529"/>
                      </a:cxn>
                      <a:cxn ang="0">
                        <a:pos x="992" y="541"/>
                      </a:cxn>
                      <a:cxn ang="0">
                        <a:pos x="931" y="550"/>
                      </a:cxn>
                      <a:cxn ang="0">
                        <a:pos x="862" y="558"/>
                      </a:cxn>
                      <a:cxn ang="0">
                        <a:pos x="793" y="563"/>
                      </a:cxn>
                      <a:cxn ang="0">
                        <a:pos x="765" y="565"/>
                      </a:cxn>
                      <a:cxn ang="0">
                        <a:pos x="458" y="565"/>
                      </a:cxn>
                      <a:cxn ang="0">
                        <a:pos x="454" y="565"/>
                      </a:cxn>
                      <a:cxn ang="0">
                        <a:pos x="393" y="561"/>
                      </a:cxn>
                      <a:cxn ang="0">
                        <a:pos x="335" y="558"/>
                      </a:cxn>
                      <a:cxn ang="0">
                        <a:pos x="280" y="552"/>
                      </a:cxn>
                      <a:cxn ang="0">
                        <a:pos x="227" y="547"/>
                      </a:cxn>
                      <a:cxn ang="0">
                        <a:pos x="179" y="537"/>
                      </a:cxn>
                      <a:cxn ang="0">
                        <a:pos x="135" y="525"/>
                      </a:cxn>
                      <a:cxn ang="0">
                        <a:pos x="98" y="514"/>
                      </a:cxn>
                      <a:cxn ang="0">
                        <a:pos x="65" y="500"/>
                      </a:cxn>
                      <a:cxn ang="0">
                        <a:pos x="37" y="482"/>
                      </a:cxn>
                      <a:cxn ang="0">
                        <a:pos x="18" y="462"/>
                      </a:cxn>
                      <a:cxn ang="0">
                        <a:pos x="6" y="439"/>
                      </a:cxn>
                      <a:cxn ang="0">
                        <a:pos x="0" y="416"/>
                      </a:cxn>
                      <a:cxn ang="0">
                        <a:pos x="0" y="412"/>
                      </a:cxn>
                      <a:cxn ang="0">
                        <a:pos x="4" y="386"/>
                      </a:cxn>
                      <a:cxn ang="0">
                        <a:pos x="16" y="354"/>
                      </a:cxn>
                      <a:cxn ang="0">
                        <a:pos x="49" y="293"/>
                      </a:cxn>
                      <a:cxn ang="0">
                        <a:pos x="90" y="237"/>
                      </a:cxn>
                      <a:cxn ang="0">
                        <a:pos x="141" y="186"/>
                      </a:cxn>
                      <a:cxn ang="0">
                        <a:pos x="196" y="140"/>
                      </a:cxn>
                      <a:cxn ang="0">
                        <a:pos x="260" y="99"/>
                      </a:cxn>
                      <a:cxn ang="0">
                        <a:pos x="329" y="65"/>
                      </a:cxn>
                      <a:cxn ang="0">
                        <a:pos x="399" y="37"/>
                      </a:cxn>
                      <a:cxn ang="0">
                        <a:pos x="479" y="17"/>
                      </a:cxn>
                      <a:cxn ang="0">
                        <a:pos x="559" y="4"/>
                      </a:cxn>
                      <a:cxn ang="0">
                        <a:pos x="642" y="0"/>
                      </a:cxn>
                      <a:cxn ang="0">
                        <a:pos x="642" y="0"/>
                      </a:cxn>
                      <a:cxn ang="0">
                        <a:pos x="731" y="4"/>
                      </a:cxn>
                      <a:cxn ang="0">
                        <a:pos x="815" y="18"/>
                      </a:cxn>
                      <a:cxn ang="0">
                        <a:pos x="897" y="42"/>
                      </a:cxn>
                      <a:cxn ang="0">
                        <a:pos x="972" y="71"/>
                      </a:cxn>
                      <a:cxn ang="0">
                        <a:pos x="1042" y="109"/>
                      </a:cxn>
                      <a:cxn ang="0">
                        <a:pos x="1106" y="154"/>
                      </a:cxn>
                      <a:cxn ang="0">
                        <a:pos x="1163" y="203"/>
                      </a:cxn>
                      <a:cxn ang="0">
                        <a:pos x="1211" y="257"/>
                      </a:cxn>
                      <a:cxn ang="0">
                        <a:pos x="1252" y="318"/>
                      </a:cxn>
                      <a:cxn ang="0">
                        <a:pos x="1252" y="318"/>
                      </a:cxn>
                    </a:cxnLst>
                    <a:rect l="txL" t="txT" r="txR" b="tx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100000"/>
                        </a:srgbClr>
                      </a:gs>
                      <a:gs pos="100000">
                        <a:srgbClr val="692AA2">
                          <a:alpha val="100000"/>
                        </a:srgbClr>
                      </a:gs>
                    </a:gsLst>
                    <a:lin ang="5400000" scaled="1"/>
                    <a:tileRect/>
                  </a:gradFill>
                  <a:ln w="0">
                    <a:noFill/>
                  </a:ln>
                </p:spPr>
                <p:txBody>
                  <a:bodyPr/>
                  <a:p>
                    <a:endParaRPr lang="zh-CN" altLang="en-US"/>
                  </a:p>
                </p:txBody>
              </p:sp>
            </p:grpSp>
            <p:sp>
              <p:nvSpPr>
                <p:cNvPr id="27" name="Text Box 35"/>
                <p:cNvSpPr txBox="1">
                  <a:spLocks noChangeArrowheads="1"/>
                </p:cNvSpPr>
                <p:nvPr/>
              </p:nvSpPr>
              <p:spPr bwMode="gray">
                <a:xfrm>
                  <a:off x="2676" y="2012"/>
                  <a:ext cx="573" cy="329"/>
                </a:xfrm>
                <a:prstGeom prst="rect">
                  <a:avLst/>
                </a:prstGeom>
                <a:noFill/>
                <a:ln w="9525">
                  <a:noFill/>
                  <a:miter lim="800000"/>
                </a:ln>
                <a:effectLst/>
              </p:spPr>
              <p:txBody>
                <a:bodyPr wrap="none">
                  <a:spAutoFit/>
                </a:bodyPr>
                <a:lstStyle/>
                <a:p>
                  <a:pPr marR="0" algn="ctr" defTabSz="914400">
                    <a:buClrTx/>
                    <a:buSzTx/>
                    <a:buFontTx/>
                    <a:buNone/>
                    <a:defRPr/>
                  </a:pPr>
                  <a:r>
                    <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农业</a:t>
                  </a:r>
                  <a:endPar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grpSp>
          <p:sp>
            <p:nvSpPr>
              <p:cNvPr id="25" name="Oval 36"/>
              <p:cNvSpPr>
                <a:spLocks noChangeArrowheads="1"/>
              </p:cNvSpPr>
              <p:nvPr/>
            </p:nvSpPr>
            <p:spPr bwMode="gray">
              <a:xfrm>
                <a:off x="3147" y="3778"/>
                <a:ext cx="915" cy="308"/>
              </a:xfrm>
              <a:prstGeom prst="ellipse">
                <a:avLst/>
              </a:prstGeom>
              <a:gradFill rotWithShape="1">
                <a:gsLst>
                  <a:gs pos="0">
                    <a:schemeClr val="bg2"/>
                  </a:gs>
                  <a:gs pos="100000">
                    <a:schemeClr val="bg2">
                      <a:gamma/>
                      <a:tint val="0"/>
                      <a:invGamma/>
                    </a:schemeClr>
                  </a:gs>
                </a:gsLst>
                <a:path path="shape">
                  <a:fillToRect l="50000" t="50000" r="50000" b="50000"/>
                </a:path>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8953" name="Group 40"/>
            <p:cNvGrpSpPr/>
            <p:nvPr/>
          </p:nvGrpSpPr>
          <p:grpSpPr>
            <a:xfrm>
              <a:off x="4800" y="1776"/>
              <a:ext cx="864" cy="1724"/>
              <a:chOff x="816" y="1776"/>
              <a:chExt cx="1440" cy="1724"/>
            </a:xfrm>
          </p:grpSpPr>
          <p:sp>
            <p:nvSpPr>
              <p:cNvPr id="38954" name="AutoShape 41"/>
              <p:cNvSpPr/>
              <p:nvPr/>
            </p:nvSpPr>
            <p:spPr>
              <a:xfrm>
                <a:off x="816" y="1776"/>
                <a:ext cx="1440" cy="1680"/>
              </a:xfrm>
              <a:prstGeom prst="roundRect">
                <a:avLst>
                  <a:gd name="adj" fmla="val 16667"/>
                </a:avLst>
              </a:prstGeom>
              <a:gradFill rotWithShape="1">
                <a:gsLst>
                  <a:gs pos="0">
                    <a:srgbClr val="99CCFF"/>
                  </a:gs>
                  <a:gs pos="100000">
                    <a:srgbClr val="E3F1FF"/>
                  </a:gs>
                </a:gsLst>
                <a:lin ang="5400000" scaled="1"/>
                <a:tileRect/>
              </a:gradFill>
              <a:ln w="3810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38955" name="Text Box 42"/>
              <p:cNvSpPr txBox="1"/>
              <p:nvPr/>
            </p:nvSpPr>
            <p:spPr>
              <a:xfrm>
                <a:off x="876" y="1902"/>
                <a:ext cx="1285" cy="159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排灌工程</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水利水电工程</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农业用地结构优化</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温室控制</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水库防洪</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农业工程</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en-US" altLang="zh-CN" sz="1600" dirty="0">
                    <a:solidFill>
                      <a:srgbClr val="000000"/>
                    </a:solidFill>
                    <a:latin typeface="Arial" panose="020B0604020202020204" pitchFamily="34" charset="0"/>
                    <a:ea typeface="宋体" panose="02010600030101010101" pitchFamily="2" charset="-122"/>
                  </a:rPr>
                  <a:t>……</a:t>
                </a:r>
                <a:endParaRPr lang="en-US" altLang="zh-CN"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endParaRPr lang="zh-CN" altLang="en-US" sz="1600" b="0" dirty="0">
                  <a:solidFill>
                    <a:srgbClr val="000000"/>
                  </a:solidFill>
                  <a:latin typeface="Arial" panose="020B0604020202020204" pitchFamily="34" charset="0"/>
                  <a:ea typeface="宋体" panose="02010600030101010101" pitchFamily="2" charset="-122"/>
                </a:endParaRPr>
              </a:p>
            </p:txBody>
          </p:sp>
        </p:grpSp>
      </p:grpSp>
      <p:grpSp>
        <p:nvGrpSpPr>
          <p:cNvPr id="15" name="Group 54"/>
          <p:cNvGrpSpPr/>
          <p:nvPr/>
        </p:nvGrpSpPr>
        <p:grpSpPr>
          <a:xfrm>
            <a:off x="5616575" y="1773238"/>
            <a:ext cx="1398588" cy="4572000"/>
            <a:chOff x="2578" y="576"/>
            <a:chExt cx="881" cy="2880"/>
          </a:xfrm>
        </p:grpSpPr>
        <p:grpSp>
          <p:nvGrpSpPr>
            <p:cNvPr id="38943" name="Group 24"/>
            <p:cNvGrpSpPr/>
            <p:nvPr/>
          </p:nvGrpSpPr>
          <p:grpSpPr>
            <a:xfrm>
              <a:off x="2578" y="578"/>
              <a:ext cx="881" cy="1190"/>
              <a:chOff x="1968" y="2784"/>
              <a:chExt cx="960" cy="1316"/>
            </a:xfrm>
          </p:grpSpPr>
          <p:grpSp>
            <p:nvGrpSpPr>
              <p:cNvPr id="38947" name="Group 25"/>
              <p:cNvGrpSpPr/>
              <p:nvPr/>
            </p:nvGrpSpPr>
            <p:grpSpPr>
              <a:xfrm>
                <a:off x="1968" y="2784"/>
                <a:ext cx="960" cy="958"/>
                <a:chOff x="2016" y="1920"/>
                <a:chExt cx="1680" cy="1680"/>
              </a:xfrm>
            </p:grpSpPr>
            <p:sp>
              <p:nvSpPr>
                <p:cNvPr id="38" name="Oval 26"/>
                <p:cNvSpPr>
                  <a:spLocks noChangeArrowheads="1"/>
                </p:cNvSpPr>
                <p:nvPr/>
              </p:nvSpPr>
              <p:spPr bwMode="gray">
                <a:xfrm>
                  <a:off x="2016" y="1920"/>
                  <a:ext cx="1680" cy="1678"/>
                </a:xfrm>
                <a:prstGeom prst="ellipse">
                  <a:avLst/>
                </a:prstGeom>
                <a:gradFill rotWithShape="1">
                  <a:gsLst>
                    <a:gs pos="0">
                      <a:schemeClr val="accent1"/>
                    </a:gs>
                    <a:gs pos="100000">
                      <a:schemeClr val="accent1">
                        <a:gamma/>
                        <a:shade val="51373"/>
                        <a:invGamma/>
                      </a:scheme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 name="Freeform 27"/>
                <p:cNvSpPr/>
                <p:nvPr/>
              </p:nvSpPr>
              <p:spPr bwMode="gray">
                <a:xfrm>
                  <a:off x="2209" y="1947"/>
                  <a:ext cx="1295"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36" name="Text Box 28"/>
              <p:cNvSpPr txBox="1">
                <a:spLocks noChangeArrowheads="1"/>
              </p:cNvSpPr>
              <p:nvPr/>
            </p:nvSpPr>
            <p:spPr bwMode="gray">
              <a:xfrm>
                <a:off x="2016" y="3244"/>
                <a:ext cx="864" cy="279"/>
              </a:xfrm>
              <a:prstGeom prst="rect">
                <a:avLst/>
              </a:prstGeom>
              <a:noFill/>
              <a:ln w="9525">
                <a:noFill/>
                <a:miter lim="800000"/>
              </a:ln>
              <a:effectLst/>
            </p:spPr>
            <p:txBody>
              <a:bodyPr>
                <a:spAutoFit/>
              </a:bodyPr>
              <a:lstStyle/>
              <a:p>
                <a:pPr marR="0" algn="ctr" defTabSz="914400">
                  <a:buClrTx/>
                  <a:buSzTx/>
                  <a:buFontTx/>
                  <a:buNone/>
                  <a:defRPr/>
                </a:pPr>
                <a:r>
                  <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经济</a:t>
                </a:r>
                <a:endPar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sp>
            <p:nvSpPr>
              <p:cNvPr id="37" name="Oval 29"/>
              <p:cNvSpPr>
                <a:spLocks noChangeArrowheads="1"/>
              </p:cNvSpPr>
              <p:nvPr/>
            </p:nvSpPr>
            <p:spPr bwMode="gray">
              <a:xfrm>
                <a:off x="1968" y="3791"/>
                <a:ext cx="916" cy="309"/>
              </a:xfrm>
              <a:prstGeom prst="ellipse">
                <a:avLst/>
              </a:prstGeom>
              <a:gradFill rotWithShape="1">
                <a:gsLst>
                  <a:gs pos="0">
                    <a:schemeClr val="bg2"/>
                  </a:gs>
                  <a:gs pos="100000">
                    <a:schemeClr val="bg2">
                      <a:gamma/>
                      <a:tint val="0"/>
                      <a:invGamma/>
                    </a:schemeClr>
                  </a:gs>
                </a:gsLst>
                <a:path path="shape">
                  <a:fillToRect l="50000" t="50000" r="50000" b="50000"/>
                </a:path>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8944" name="Group 43"/>
            <p:cNvGrpSpPr/>
            <p:nvPr/>
          </p:nvGrpSpPr>
          <p:grpSpPr>
            <a:xfrm>
              <a:off x="2592" y="1776"/>
              <a:ext cx="864" cy="1680"/>
              <a:chOff x="816" y="1776"/>
              <a:chExt cx="1440" cy="1680"/>
            </a:xfrm>
          </p:grpSpPr>
          <p:sp>
            <p:nvSpPr>
              <p:cNvPr id="38945" name="AutoShape 44"/>
              <p:cNvSpPr/>
              <p:nvPr/>
            </p:nvSpPr>
            <p:spPr>
              <a:xfrm>
                <a:off x="816" y="1776"/>
                <a:ext cx="1440" cy="1680"/>
              </a:xfrm>
              <a:prstGeom prst="roundRect">
                <a:avLst>
                  <a:gd name="adj" fmla="val 16667"/>
                </a:avLst>
              </a:prstGeom>
              <a:gradFill rotWithShape="1">
                <a:gsLst>
                  <a:gs pos="0">
                    <a:srgbClr val="99CCFF"/>
                  </a:gs>
                  <a:gs pos="100000">
                    <a:srgbClr val="E3F1FF"/>
                  </a:gs>
                </a:gsLst>
                <a:lin ang="5400000" scaled="1"/>
                <a:tileRect/>
              </a:gradFill>
              <a:ln w="38100"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38946" name="Text Box 45"/>
              <p:cNvSpPr txBox="1"/>
              <p:nvPr/>
            </p:nvSpPr>
            <p:spPr>
              <a:xfrm>
                <a:off x="876" y="1902"/>
                <a:ext cx="1285" cy="144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金融数据分析</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证券投资组合</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企业现金流管理</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企业财务分析与预警</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en-US" altLang="zh-CN" sz="1600" dirty="0">
                    <a:solidFill>
                      <a:srgbClr val="000000"/>
                    </a:solidFill>
                    <a:latin typeface="Arial" panose="020B0604020202020204" pitchFamily="34" charset="0"/>
                    <a:ea typeface="宋体" panose="02010600030101010101" pitchFamily="2" charset="-122"/>
                  </a:rPr>
                  <a:t>……</a:t>
                </a:r>
                <a:endParaRPr lang="en-US" altLang="zh-CN" sz="1600" b="0" dirty="0">
                  <a:solidFill>
                    <a:srgbClr val="000000"/>
                  </a:solidFill>
                  <a:latin typeface="Arial" panose="020B0604020202020204" pitchFamily="34" charset="0"/>
                  <a:ea typeface="宋体" panose="02010600030101010101" pitchFamily="2" charset="-122"/>
                </a:endParaRPr>
              </a:p>
            </p:txBody>
          </p:sp>
        </p:grpSp>
      </p:grpSp>
      <p:grpSp>
        <p:nvGrpSpPr>
          <p:cNvPr id="24" name="Group 55"/>
          <p:cNvGrpSpPr/>
          <p:nvPr/>
        </p:nvGrpSpPr>
        <p:grpSpPr>
          <a:xfrm>
            <a:off x="7391400" y="1773238"/>
            <a:ext cx="1447800" cy="4572000"/>
            <a:chOff x="3696" y="576"/>
            <a:chExt cx="912" cy="2880"/>
          </a:xfrm>
        </p:grpSpPr>
        <p:grpSp>
          <p:nvGrpSpPr>
            <p:cNvPr id="38933" name="Group 11"/>
            <p:cNvGrpSpPr/>
            <p:nvPr/>
          </p:nvGrpSpPr>
          <p:grpSpPr>
            <a:xfrm>
              <a:off x="3696" y="578"/>
              <a:ext cx="881" cy="1177"/>
              <a:chOff x="3120" y="2784"/>
              <a:chExt cx="960" cy="1302"/>
            </a:xfrm>
          </p:grpSpPr>
          <p:grpSp>
            <p:nvGrpSpPr>
              <p:cNvPr id="38937" name="Group 12"/>
              <p:cNvGrpSpPr/>
              <p:nvPr/>
            </p:nvGrpSpPr>
            <p:grpSpPr>
              <a:xfrm>
                <a:off x="3120" y="2784"/>
                <a:ext cx="960" cy="965"/>
                <a:chOff x="2400" y="1488"/>
                <a:chExt cx="1152" cy="1152"/>
              </a:xfrm>
            </p:grpSpPr>
            <p:grpSp>
              <p:nvGrpSpPr>
                <p:cNvPr id="38939" name="Group 13"/>
                <p:cNvGrpSpPr/>
                <p:nvPr/>
              </p:nvGrpSpPr>
              <p:grpSpPr>
                <a:xfrm>
                  <a:off x="2400" y="1488"/>
                  <a:ext cx="1152" cy="1152"/>
                  <a:chOff x="2016" y="1920"/>
                  <a:chExt cx="1680" cy="1680"/>
                </a:xfrm>
              </p:grpSpPr>
              <p:sp>
                <p:nvSpPr>
                  <p:cNvPr id="49" name="Oval 14"/>
                  <p:cNvSpPr>
                    <a:spLocks noChangeArrowheads="1"/>
                  </p:cNvSpPr>
                  <p:nvPr/>
                </p:nvSpPr>
                <p:spPr bwMode="gray">
                  <a:xfrm>
                    <a:off x="2016" y="1920"/>
                    <a:ext cx="1680" cy="1677"/>
                  </a:xfrm>
                  <a:prstGeom prst="ellipse">
                    <a:avLst/>
                  </a:prstGeom>
                  <a:gradFill rotWithShape="1">
                    <a:gsLst>
                      <a:gs pos="0">
                        <a:schemeClr val="folHlink"/>
                      </a:gs>
                      <a:gs pos="100000">
                        <a:schemeClr val="folHlink">
                          <a:gamma/>
                          <a:shade val="24314"/>
                          <a:invGamma/>
                        </a:scheme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42" name="Freeform 15"/>
                  <p:cNvSpPr/>
                  <p:nvPr/>
                </p:nvSpPr>
                <p:spPr>
                  <a:xfrm>
                    <a:off x="2208" y="1948"/>
                    <a:ext cx="1296" cy="634"/>
                  </a:xfrm>
                  <a:custGeom>
                    <a:avLst/>
                    <a:gdLst>
                      <a:gd name="txL" fmla="*/ 0 w 1321"/>
                      <a:gd name="txT" fmla="*/ 0 h 712"/>
                      <a:gd name="txR" fmla="*/ 1321 w 1321"/>
                      <a:gd name="txB" fmla="*/ 712 h 712"/>
                    </a:gdLst>
                    <a:ahLst/>
                    <a:cxnLst>
                      <a:cxn ang="0">
                        <a:pos x="1252" y="318"/>
                      </a:cxn>
                      <a:cxn ang="0">
                        <a:pos x="1268" y="351"/>
                      </a:cxn>
                      <a:cxn ang="0">
                        <a:pos x="1271" y="381"/>
                      </a:cxn>
                      <a:cxn ang="0">
                        <a:pos x="1266" y="409"/>
                      </a:cxn>
                      <a:cxn ang="0">
                        <a:pos x="1249" y="436"/>
                      </a:cxn>
                      <a:cxn ang="0">
                        <a:pos x="1224" y="459"/>
                      </a:cxn>
                      <a:cxn ang="0">
                        <a:pos x="1193" y="479"/>
                      </a:cxn>
                      <a:cxn ang="0">
                        <a:pos x="1151" y="498"/>
                      </a:cxn>
                      <a:cxn ang="0">
                        <a:pos x="1104" y="515"/>
                      </a:cxn>
                      <a:cxn ang="0">
                        <a:pos x="1051" y="529"/>
                      </a:cxn>
                      <a:cxn ang="0">
                        <a:pos x="992" y="541"/>
                      </a:cxn>
                      <a:cxn ang="0">
                        <a:pos x="931" y="550"/>
                      </a:cxn>
                      <a:cxn ang="0">
                        <a:pos x="862" y="558"/>
                      </a:cxn>
                      <a:cxn ang="0">
                        <a:pos x="793" y="563"/>
                      </a:cxn>
                      <a:cxn ang="0">
                        <a:pos x="765" y="565"/>
                      </a:cxn>
                      <a:cxn ang="0">
                        <a:pos x="458" y="565"/>
                      </a:cxn>
                      <a:cxn ang="0">
                        <a:pos x="454" y="565"/>
                      </a:cxn>
                      <a:cxn ang="0">
                        <a:pos x="393" y="561"/>
                      </a:cxn>
                      <a:cxn ang="0">
                        <a:pos x="335" y="558"/>
                      </a:cxn>
                      <a:cxn ang="0">
                        <a:pos x="280" y="552"/>
                      </a:cxn>
                      <a:cxn ang="0">
                        <a:pos x="227" y="547"/>
                      </a:cxn>
                      <a:cxn ang="0">
                        <a:pos x="179" y="537"/>
                      </a:cxn>
                      <a:cxn ang="0">
                        <a:pos x="135" y="525"/>
                      </a:cxn>
                      <a:cxn ang="0">
                        <a:pos x="98" y="514"/>
                      </a:cxn>
                      <a:cxn ang="0">
                        <a:pos x="65" y="500"/>
                      </a:cxn>
                      <a:cxn ang="0">
                        <a:pos x="37" y="482"/>
                      </a:cxn>
                      <a:cxn ang="0">
                        <a:pos x="18" y="462"/>
                      </a:cxn>
                      <a:cxn ang="0">
                        <a:pos x="6" y="439"/>
                      </a:cxn>
                      <a:cxn ang="0">
                        <a:pos x="0" y="416"/>
                      </a:cxn>
                      <a:cxn ang="0">
                        <a:pos x="0" y="412"/>
                      </a:cxn>
                      <a:cxn ang="0">
                        <a:pos x="4" y="386"/>
                      </a:cxn>
                      <a:cxn ang="0">
                        <a:pos x="16" y="354"/>
                      </a:cxn>
                      <a:cxn ang="0">
                        <a:pos x="49" y="293"/>
                      </a:cxn>
                      <a:cxn ang="0">
                        <a:pos x="90" y="237"/>
                      </a:cxn>
                      <a:cxn ang="0">
                        <a:pos x="141" y="186"/>
                      </a:cxn>
                      <a:cxn ang="0">
                        <a:pos x="196" y="140"/>
                      </a:cxn>
                      <a:cxn ang="0">
                        <a:pos x="260" y="99"/>
                      </a:cxn>
                      <a:cxn ang="0">
                        <a:pos x="329" y="65"/>
                      </a:cxn>
                      <a:cxn ang="0">
                        <a:pos x="399" y="37"/>
                      </a:cxn>
                      <a:cxn ang="0">
                        <a:pos x="479" y="17"/>
                      </a:cxn>
                      <a:cxn ang="0">
                        <a:pos x="559" y="4"/>
                      </a:cxn>
                      <a:cxn ang="0">
                        <a:pos x="642" y="0"/>
                      </a:cxn>
                      <a:cxn ang="0">
                        <a:pos x="642" y="0"/>
                      </a:cxn>
                      <a:cxn ang="0">
                        <a:pos x="731" y="4"/>
                      </a:cxn>
                      <a:cxn ang="0">
                        <a:pos x="815" y="18"/>
                      </a:cxn>
                      <a:cxn ang="0">
                        <a:pos x="897" y="42"/>
                      </a:cxn>
                      <a:cxn ang="0">
                        <a:pos x="972" y="71"/>
                      </a:cxn>
                      <a:cxn ang="0">
                        <a:pos x="1042" y="109"/>
                      </a:cxn>
                      <a:cxn ang="0">
                        <a:pos x="1106" y="154"/>
                      </a:cxn>
                      <a:cxn ang="0">
                        <a:pos x="1163" y="203"/>
                      </a:cxn>
                      <a:cxn ang="0">
                        <a:pos x="1211" y="257"/>
                      </a:cxn>
                      <a:cxn ang="0">
                        <a:pos x="1252" y="318"/>
                      </a:cxn>
                      <a:cxn ang="0">
                        <a:pos x="1252" y="318"/>
                      </a:cxn>
                    </a:cxnLst>
                    <a:rect l="txL" t="txT" r="txR" b="tx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100000"/>
                        </a:srgbClr>
                      </a:gs>
                      <a:gs pos="100000">
                        <a:schemeClr val="folHlink">
                          <a:alpha val="100000"/>
                        </a:schemeClr>
                      </a:gs>
                    </a:gsLst>
                    <a:lin ang="5400000" scaled="1"/>
                    <a:tileRect/>
                  </a:gradFill>
                  <a:ln w="0">
                    <a:noFill/>
                  </a:ln>
                </p:spPr>
                <p:txBody>
                  <a:bodyPr/>
                  <a:p>
                    <a:endParaRPr lang="zh-CN" altLang="en-US"/>
                  </a:p>
                </p:txBody>
              </p:sp>
            </p:grpSp>
            <p:sp>
              <p:nvSpPr>
                <p:cNvPr id="48" name="Text Box 16"/>
                <p:cNvSpPr txBox="1">
                  <a:spLocks noChangeArrowheads="1"/>
                </p:cNvSpPr>
                <p:nvPr/>
              </p:nvSpPr>
              <p:spPr bwMode="gray">
                <a:xfrm>
                  <a:off x="2676" y="2012"/>
                  <a:ext cx="573" cy="329"/>
                </a:xfrm>
                <a:prstGeom prst="rect">
                  <a:avLst/>
                </a:prstGeom>
                <a:noFill/>
                <a:ln w="9525">
                  <a:noFill/>
                  <a:miter lim="800000"/>
                </a:ln>
                <a:effectLst/>
              </p:spPr>
              <p:txBody>
                <a:bodyPr wrap="none">
                  <a:spAutoFit/>
                </a:bodyPr>
                <a:lstStyle/>
                <a:p>
                  <a:pPr marR="0" algn="ctr" defTabSz="914400">
                    <a:buClrTx/>
                    <a:buSzTx/>
                    <a:buFontTx/>
                    <a:buNone/>
                    <a:defRPr/>
                  </a:pPr>
                  <a:r>
                    <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工业</a:t>
                  </a:r>
                  <a:endPar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grpSp>
          <p:sp>
            <p:nvSpPr>
              <p:cNvPr id="46" name="Oval 17"/>
              <p:cNvSpPr>
                <a:spLocks noChangeArrowheads="1"/>
              </p:cNvSpPr>
              <p:nvPr/>
            </p:nvSpPr>
            <p:spPr bwMode="gray">
              <a:xfrm>
                <a:off x="3147" y="3778"/>
                <a:ext cx="915" cy="308"/>
              </a:xfrm>
              <a:prstGeom prst="ellipse">
                <a:avLst/>
              </a:prstGeom>
              <a:gradFill rotWithShape="1">
                <a:gsLst>
                  <a:gs pos="0">
                    <a:schemeClr val="bg2"/>
                  </a:gs>
                  <a:gs pos="100000">
                    <a:schemeClr val="bg2">
                      <a:gamma/>
                      <a:tint val="0"/>
                      <a:invGamma/>
                    </a:schemeClr>
                  </a:gs>
                </a:gsLst>
                <a:path path="shape">
                  <a:fillToRect l="50000" t="50000" r="50000" b="50000"/>
                </a:path>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8934" name="Group 46"/>
            <p:cNvGrpSpPr/>
            <p:nvPr/>
          </p:nvGrpSpPr>
          <p:grpSpPr>
            <a:xfrm>
              <a:off x="3696" y="1776"/>
              <a:ext cx="912" cy="1680"/>
              <a:chOff x="720" y="1998"/>
              <a:chExt cx="1440" cy="1680"/>
            </a:xfrm>
          </p:grpSpPr>
          <p:sp>
            <p:nvSpPr>
              <p:cNvPr id="38935" name="AutoShape 47"/>
              <p:cNvSpPr/>
              <p:nvPr/>
            </p:nvSpPr>
            <p:spPr>
              <a:xfrm>
                <a:off x="720" y="1998"/>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38936" name="Text Box 48"/>
              <p:cNvSpPr txBox="1"/>
              <p:nvPr/>
            </p:nvSpPr>
            <p:spPr>
              <a:xfrm>
                <a:off x="780" y="2124"/>
                <a:ext cx="1284" cy="144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功率电子电路优化</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电磁过滤</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输电网规划</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工作流调度管理</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车辆路由</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交通控制</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en-US" altLang="zh-CN" sz="1600" dirty="0">
                    <a:solidFill>
                      <a:srgbClr val="000000"/>
                    </a:solidFill>
                    <a:latin typeface="Arial" panose="020B0604020202020204" pitchFamily="34" charset="0"/>
                    <a:ea typeface="宋体" panose="02010600030101010101" pitchFamily="2" charset="-122"/>
                  </a:rPr>
                  <a:t>……</a:t>
                </a:r>
                <a:endParaRPr lang="en-US" altLang="zh-CN" sz="1600" dirty="0">
                  <a:solidFill>
                    <a:srgbClr val="000000"/>
                  </a:solidFill>
                  <a:latin typeface="Arial" panose="020B0604020202020204" pitchFamily="34" charset="0"/>
                  <a:ea typeface="宋体" panose="02010600030101010101" pitchFamily="2" charset="-122"/>
                </a:endParaRPr>
              </a:p>
            </p:txBody>
          </p:sp>
        </p:grpSp>
      </p:grpSp>
      <p:grpSp>
        <p:nvGrpSpPr>
          <p:cNvPr id="21505" name="Group 53"/>
          <p:cNvGrpSpPr/>
          <p:nvPr/>
        </p:nvGrpSpPr>
        <p:grpSpPr>
          <a:xfrm>
            <a:off x="3729038" y="1812925"/>
            <a:ext cx="1452562" cy="4532313"/>
            <a:chOff x="1389" y="601"/>
            <a:chExt cx="915" cy="2855"/>
          </a:xfrm>
        </p:grpSpPr>
        <p:grpSp>
          <p:nvGrpSpPr>
            <p:cNvPr id="38924" name="Group 18"/>
            <p:cNvGrpSpPr/>
            <p:nvPr/>
          </p:nvGrpSpPr>
          <p:grpSpPr>
            <a:xfrm>
              <a:off x="1389" y="603"/>
              <a:ext cx="881" cy="1190"/>
              <a:chOff x="1968" y="2784"/>
              <a:chExt cx="960" cy="1316"/>
            </a:xfrm>
          </p:grpSpPr>
          <p:grpSp>
            <p:nvGrpSpPr>
              <p:cNvPr id="38928" name="Group 19"/>
              <p:cNvGrpSpPr/>
              <p:nvPr/>
            </p:nvGrpSpPr>
            <p:grpSpPr>
              <a:xfrm>
                <a:off x="1968" y="2784"/>
                <a:ext cx="960" cy="958"/>
                <a:chOff x="2016" y="1920"/>
                <a:chExt cx="1680" cy="1680"/>
              </a:xfrm>
            </p:grpSpPr>
            <p:sp>
              <p:nvSpPr>
                <p:cNvPr id="59" name="Oval 20"/>
                <p:cNvSpPr>
                  <a:spLocks noChangeArrowheads="1"/>
                </p:cNvSpPr>
                <p:nvPr/>
              </p:nvSpPr>
              <p:spPr bwMode="gray">
                <a:xfrm>
                  <a:off x="2016" y="1920"/>
                  <a:ext cx="1680" cy="1678"/>
                </a:xfrm>
                <a:prstGeom prst="ellipse">
                  <a:avLst/>
                </a:prstGeom>
                <a:gradFill rotWithShape="1">
                  <a:gsLst>
                    <a:gs pos="0">
                      <a:schemeClr val="hlink"/>
                    </a:gs>
                    <a:gs pos="100000">
                      <a:schemeClr val="hlink">
                        <a:gamma/>
                        <a:shade val="51373"/>
                        <a:invGamma/>
                      </a:scheme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 name="Freeform 21"/>
                <p:cNvSpPr/>
                <p:nvPr/>
              </p:nvSpPr>
              <p:spPr bwMode="gray">
                <a:xfrm>
                  <a:off x="2209" y="1947"/>
                  <a:ext cx="1295"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w="0">
                  <a:noFill/>
                  <a:prstDash val="solid"/>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7" name="Text Box 22"/>
              <p:cNvSpPr txBox="1">
                <a:spLocks noChangeArrowheads="1"/>
              </p:cNvSpPr>
              <p:nvPr/>
            </p:nvSpPr>
            <p:spPr bwMode="gray">
              <a:xfrm>
                <a:off x="2016" y="3244"/>
                <a:ext cx="864" cy="279"/>
              </a:xfrm>
              <a:prstGeom prst="rect">
                <a:avLst/>
              </a:prstGeom>
              <a:noFill/>
              <a:ln w="9525">
                <a:noFill/>
                <a:miter lim="800000"/>
              </a:ln>
              <a:effectLst/>
            </p:spPr>
            <p:txBody>
              <a:bodyPr>
                <a:spAutoFit/>
              </a:bodyPr>
              <a:lstStyle/>
              <a:p>
                <a:pPr marR="0" algn="ctr" defTabSz="914400">
                  <a:buClrTx/>
                  <a:buSzTx/>
                  <a:buFontTx/>
                  <a:buNone/>
                  <a:defRPr/>
                </a:pPr>
                <a:r>
                  <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科技</a:t>
                </a:r>
                <a:endParaRPr kumimoji="0" lang="zh-CN" altLang="en-US" sz="2000" b="1"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sp>
            <p:nvSpPr>
              <p:cNvPr id="58" name="Oval 23"/>
              <p:cNvSpPr>
                <a:spLocks noChangeArrowheads="1"/>
              </p:cNvSpPr>
              <p:nvPr/>
            </p:nvSpPr>
            <p:spPr bwMode="gray">
              <a:xfrm>
                <a:off x="1968" y="3791"/>
                <a:ext cx="916" cy="309"/>
              </a:xfrm>
              <a:prstGeom prst="ellipse">
                <a:avLst/>
              </a:prstGeom>
              <a:gradFill rotWithShape="1">
                <a:gsLst>
                  <a:gs pos="0">
                    <a:schemeClr val="bg2"/>
                  </a:gs>
                  <a:gs pos="100000">
                    <a:schemeClr val="bg2">
                      <a:gamma/>
                      <a:tint val="0"/>
                      <a:invGamma/>
                    </a:schemeClr>
                  </a:gs>
                </a:gsLst>
                <a:path path="shape">
                  <a:fillToRect l="50000" t="50000" r="50000" b="50000"/>
                </a:path>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8925" name="Group 49"/>
            <p:cNvGrpSpPr/>
            <p:nvPr/>
          </p:nvGrpSpPr>
          <p:grpSpPr>
            <a:xfrm>
              <a:off x="1392" y="1776"/>
              <a:ext cx="912" cy="1680"/>
              <a:chOff x="720" y="1998"/>
              <a:chExt cx="1440" cy="1680"/>
            </a:xfrm>
          </p:grpSpPr>
          <p:sp>
            <p:nvSpPr>
              <p:cNvPr id="38926" name="AutoShape 50"/>
              <p:cNvSpPr/>
              <p:nvPr/>
            </p:nvSpPr>
            <p:spPr>
              <a:xfrm>
                <a:off x="720" y="1998"/>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38927" name="Text Box 51"/>
              <p:cNvSpPr txBox="1"/>
              <p:nvPr/>
            </p:nvSpPr>
            <p:spPr>
              <a:xfrm>
                <a:off x="780" y="2124"/>
                <a:ext cx="1284" cy="144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机器学习</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数据挖掘</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图像处理</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模式识别</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蛋白质结构预测</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多目标优化</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zh-CN" altLang="en-US" sz="1600" dirty="0">
                    <a:solidFill>
                      <a:srgbClr val="000000"/>
                    </a:solidFill>
                    <a:latin typeface="Arial" panose="020B0604020202020204" pitchFamily="34" charset="0"/>
                    <a:ea typeface="宋体" panose="02010600030101010101" pitchFamily="2" charset="-122"/>
                  </a:rPr>
                  <a:t>多播路由</a:t>
                </a:r>
                <a:endParaRPr lang="zh-CN" altLang="en-US" sz="16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Char char="•"/>
                </a:pPr>
                <a:r>
                  <a:rPr lang="en-US" altLang="zh-CN" sz="1600" dirty="0">
                    <a:solidFill>
                      <a:srgbClr val="000000"/>
                    </a:solidFill>
                    <a:latin typeface="Arial" panose="020B0604020202020204" pitchFamily="34" charset="0"/>
                    <a:ea typeface="宋体" panose="02010600030101010101" pitchFamily="2" charset="-122"/>
                  </a:rPr>
                  <a:t>……</a:t>
                </a:r>
                <a:endParaRPr lang="en-US" altLang="zh-CN" sz="1600" dirty="0">
                  <a:solidFill>
                    <a:srgbClr val="000000"/>
                  </a:solidFill>
                  <a:latin typeface="Arial" panose="020B0604020202020204" pitchFamily="34" charset="0"/>
                  <a:ea typeface="宋体" panose="02010600030101010101" pitchFamily="2" charset="-122"/>
                </a:endParaRPr>
              </a:p>
            </p:txBody>
          </p:sp>
        </p:grpSp>
      </p:grpSp>
      <p:sp>
        <p:nvSpPr>
          <p:cNvPr id="45" name="AutoShape 5"/>
          <p:cNvSpPr/>
          <p:nvPr/>
        </p:nvSpPr>
        <p:spPr>
          <a:xfrm>
            <a:off x="2495550" y="981075"/>
            <a:ext cx="7416800" cy="576263"/>
          </a:xfrm>
          <a:prstGeom prst="roundRect">
            <a:avLst>
              <a:gd name="adj" fmla="val 50000"/>
            </a:avLst>
          </a:prstGeom>
          <a:solidFill>
            <a:schemeClr val="accent1"/>
          </a:soli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fontAlgn="b">
              <a:spcBef>
                <a:spcPct val="0"/>
              </a:spcBef>
              <a:buClrTx/>
              <a:buFontTx/>
              <a:buNone/>
            </a:pPr>
            <a:r>
              <a:rPr lang="zh-CN" altLang="en-US" dirty="0">
                <a:solidFill>
                  <a:schemeClr val="tx2"/>
                </a:solidFill>
                <a:latin typeface="Arial" panose="020B0604020202020204" pitchFamily="34" charset="0"/>
                <a:ea typeface="宋体" panose="02010600030101010101" pitchFamily="2" charset="-122"/>
              </a:rPr>
              <a:t>计算智能的应用</a:t>
            </a:r>
            <a:endParaRPr lang="en-US" altLang="zh-CN" dirty="0">
              <a:solidFill>
                <a:schemeClr val="tx2"/>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505"/>
                                        </p:tgtEl>
                                        <p:attrNameLst>
                                          <p:attrName>style.visibility</p:attrName>
                                        </p:attrNameLst>
                                      </p:cBhvr>
                                      <p:to>
                                        <p:strVal val="visible"/>
                                      </p:to>
                                    </p:set>
                                    <p:anim calcmode="lin" valueType="num">
                                      <p:cBhvr additive="base">
                                        <p:cTn id="19" dur="500" fill="hold"/>
                                        <p:tgtEl>
                                          <p:spTgt spid="21505"/>
                                        </p:tgtEl>
                                        <p:attrNameLst>
                                          <p:attrName>ppt_x</p:attrName>
                                        </p:attrNameLst>
                                      </p:cBhvr>
                                      <p:tavLst>
                                        <p:tav tm="0">
                                          <p:val>
                                            <p:strVal val="#ppt_x"/>
                                          </p:val>
                                        </p:tav>
                                        <p:tav tm="100000">
                                          <p:val>
                                            <p:strVal val="#ppt_x"/>
                                          </p:val>
                                        </p:tav>
                                      </p:tavLst>
                                    </p:anim>
                                    <p:anim calcmode="lin" valueType="num">
                                      <p:cBhvr additive="base">
                                        <p:cTn id="20" dur="500" fill="hold"/>
                                        <p:tgtEl>
                                          <p:spTgt spid="2150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WordArt 2"/>
          <p:cNvSpPr>
            <a:spLocks noChangeArrowheads="1" noChangeShapeType="1" noTextEdit="1"/>
          </p:cNvSpPr>
          <p:nvPr/>
        </p:nvSpPr>
        <p:spPr bwMode="gray">
          <a:xfrm>
            <a:off x="407369" y="404664"/>
            <a:ext cx="2160239" cy="738188"/>
          </a:xfrm>
          <a:prstGeom prst="rect">
            <a:avLst/>
          </a:prstGeom>
        </p:spPr>
        <p:txBody>
          <a:bodyPr wrap="none" numCol="1" fromWordArt="1">
            <a:prstTxWarp prst="textDeflate">
              <a:avLst>
                <a:gd name="adj" fmla="val 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dirty="0">
                <a:ln w="19050">
                  <a:solidFill>
                    <a:srgbClr val="FFFFFF"/>
                  </a:solidFill>
                  <a:round/>
                </a:ln>
                <a:gradFill rotWithShape="1">
                  <a:gsLst>
                    <a:gs pos="0">
                      <a:schemeClr val="tx2"/>
                    </a:gs>
                    <a:gs pos="100000">
                      <a:schemeClr val="accent1"/>
                    </a:gs>
                  </a:gsLst>
                  <a:lin ang="0" scaled="1"/>
                </a:gradFill>
                <a:effectLst>
                  <a:outerShdw dist="53882" dir="2700000" algn="ctr" rotWithShape="0">
                    <a:schemeClr val="tx1">
                      <a:alpha val="50000"/>
                    </a:schemeClr>
                  </a:outerShdw>
                </a:effectLst>
                <a:uLnTx/>
                <a:uFillTx/>
                <a:latin typeface="Arial" panose="020B0604020202020204" pitchFamily="34" charset="0"/>
                <a:ea typeface="宋体" panose="02010600030101010101" pitchFamily="2" charset="-122"/>
                <a:cs typeface="Arial" panose="020B0604020202020204" pitchFamily="34" charset="0"/>
              </a:rPr>
              <a:t>作业</a:t>
            </a:r>
            <a:r>
              <a:rPr kumimoji="0" lang="en-US" altLang="zh-CN" sz="3600" b="1" i="0" u="none" strike="noStrike" kern="10" cap="none" spc="0" normalizeH="0" baseline="0" noProof="0" dirty="0">
                <a:ln w="19050">
                  <a:solidFill>
                    <a:srgbClr val="FFFFFF"/>
                  </a:solidFill>
                  <a:round/>
                </a:ln>
                <a:gradFill rotWithShape="1">
                  <a:gsLst>
                    <a:gs pos="0">
                      <a:schemeClr val="tx2"/>
                    </a:gs>
                    <a:gs pos="100000">
                      <a:schemeClr val="accent1"/>
                    </a:gs>
                  </a:gsLst>
                  <a:lin ang="0" scaled="1"/>
                </a:gradFill>
                <a:effectLst>
                  <a:outerShdw dist="53882" dir="2700000" algn="ctr" rotWithShape="0">
                    <a:schemeClr val="tx1">
                      <a:alpha val="50000"/>
                    </a:schemeClr>
                  </a:outerShdw>
                </a:effectLst>
                <a:uLnTx/>
                <a:uFillTx/>
                <a:latin typeface="Arial" panose="020B0604020202020204" pitchFamily="34" charset="0"/>
                <a:ea typeface="宋体" panose="02010600030101010101" pitchFamily="2" charset="-122"/>
                <a:cs typeface="Arial" panose="020B0604020202020204" pitchFamily="34" charset="0"/>
              </a:rPr>
              <a:t>!</a:t>
            </a:r>
            <a:endParaRPr kumimoji="0" lang="zh-CN" altLang="en-US" sz="3600" b="1" i="0" u="none" strike="noStrike" kern="10" cap="none" spc="0" normalizeH="0" baseline="0" noProof="0" dirty="0">
              <a:ln w="19050">
                <a:solidFill>
                  <a:srgbClr val="FFFFFF"/>
                </a:solidFill>
                <a:round/>
              </a:ln>
              <a:gradFill rotWithShape="1">
                <a:gsLst>
                  <a:gs pos="0">
                    <a:schemeClr val="tx2"/>
                  </a:gs>
                  <a:gs pos="100000">
                    <a:schemeClr val="accent1"/>
                  </a:gs>
                </a:gsLst>
                <a:lin ang="0" scaled="1"/>
              </a:gradFill>
              <a:effectLst>
                <a:outerShdw dist="53882" dir="2700000" algn="ctr" rotWithShape="0">
                  <a:schemeClr val="tx1">
                    <a:alpha val="50000"/>
                  </a:schemeClr>
                </a:outerShdw>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 name="文本框 1"/>
          <p:cNvSpPr txBox="1"/>
          <p:nvPr/>
        </p:nvSpPr>
        <p:spPr>
          <a:xfrm>
            <a:off x="415925" y="1268413"/>
            <a:ext cx="10801350" cy="5448300"/>
          </a:xfrm>
          <a:prstGeom prst="rect">
            <a:avLst/>
          </a:prstGeom>
          <a:noFill/>
        </p:spPr>
        <p:txBody>
          <a:bodyPr>
            <a:spAutoFit/>
          </a:bodyPr>
          <a:lstStyle/>
          <a:p>
            <a:pPr marL="514350" marR="0" indent="-514350" defTabSz="914400" eaLnBrk="1" hangingPunct="1">
              <a:buClrTx/>
              <a:buSzTx/>
              <a:buFontTx/>
              <a:buAutoNum type="arabicPeriod"/>
              <a:defRPr/>
            </a:pPr>
            <a:r>
              <a:rPr kumimoji="0" lang="zh-CN" altLang="en-US" sz="3200" kern="1200" cap="none" spc="0" normalizeH="0" baseline="0" noProof="0" dirty="0">
                <a:latin typeface="Arial" panose="020B0604020202020204" pitchFamily="34" charset="0"/>
                <a:ea typeface="宋体" panose="02010600030101010101" pitchFamily="2" charset="-122"/>
                <a:cs typeface="+mn-cs"/>
              </a:rPr>
              <a:t>安装</a:t>
            </a:r>
            <a:r>
              <a:rPr kumimoji="0" lang="en-US" altLang="zh-CN" sz="3200" kern="1200" cap="none" spc="0" normalizeH="0" baseline="0" noProof="0" dirty="0" err="1">
                <a:latin typeface="Arial" panose="020B0604020202020204" pitchFamily="34" charset="0"/>
                <a:ea typeface="宋体" panose="02010600030101010101" pitchFamily="2" charset="-122"/>
                <a:cs typeface="+mn-cs"/>
              </a:rPr>
              <a:t>matlab</a:t>
            </a:r>
            <a:r>
              <a:rPr kumimoji="0" lang="zh-CN" altLang="en-US" sz="3200" kern="1200" cap="none" spc="0" normalizeH="0" baseline="0" noProof="0" dirty="0">
                <a:latin typeface="Arial" panose="020B0604020202020204" pitchFamily="34" charset="0"/>
                <a:ea typeface="宋体" panose="02010600030101010101" pitchFamily="2" charset="-122"/>
                <a:cs typeface="+mn-cs"/>
              </a:rPr>
              <a:t>，并熟悉基本语法。</a:t>
            </a:r>
            <a:endParaRPr kumimoji="0" lang="en-US" altLang="zh-CN" sz="32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r>
              <a:rPr kumimoji="0" lang="zh-CN" altLang="en-US" sz="2000" kern="1200" cap="none" spc="0" normalizeH="0" baseline="0" noProof="0" dirty="0">
                <a:latin typeface="Arial" panose="020B0604020202020204" pitchFamily="34" charset="0"/>
                <a:ea typeface="宋体" panose="02010600030101010101" pitchFamily="2" charset="-122"/>
                <a:cs typeface="+mn-cs"/>
              </a:rPr>
              <a:t>参考资料：</a:t>
            </a:r>
            <a:r>
              <a:rPr kumimoji="0" lang="en-US" altLang="zh-CN" sz="2000" kern="1200" cap="none" spc="0" normalizeH="0" baseline="0" noProof="0" dirty="0" err="1">
                <a:latin typeface="Arial" panose="020B0604020202020204" pitchFamily="34" charset="0"/>
                <a:ea typeface="宋体" panose="02010600030101010101" pitchFamily="2" charset="-122"/>
                <a:cs typeface="+mn-cs"/>
                <a:hlinkClick r:id="rId1"/>
              </a:rPr>
              <a:t>matlab</a:t>
            </a:r>
            <a:r>
              <a:rPr kumimoji="0" lang="zh-CN" altLang="en-US" sz="2000" kern="1200" cap="none" spc="0" normalizeH="0" baseline="0" noProof="0" dirty="0">
                <a:latin typeface="Arial" panose="020B0604020202020204" pitchFamily="34" charset="0"/>
                <a:ea typeface="宋体" panose="02010600030101010101" pitchFamily="2" charset="-122"/>
                <a:cs typeface="+mn-cs"/>
                <a:hlinkClick r:id="rId1"/>
              </a:rPr>
              <a:t>入门图文教程 </a:t>
            </a:r>
            <a:r>
              <a:rPr kumimoji="0" lang="en-US" altLang="zh-CN" sz="2000" kern="1200" cap="none" spc="0" normalizeH="0" baseline="0" noProof="0" dirty="0">
                <a:latin typeface="Arial" panose="020B0604020202020204" pitchFamily="34" charset="0"/>
                <a:ea typeface="宋体" panose="02010600030101010101" pitchFamily="2" charset="-122"/>
                <a:cs typeface="+mn-cs"/>
                <a:hlinkClick r:id="rId1"/>
              </a:rPr>
              <a:t>- </a:t>
            </a:r>
            <a:r>
              <a:rPr kumimoji="0" lang="zh-CN" altLang="en-US" sz="2000" kern="1200" cap="none" spc="0" normalizeH="0" baseline="0" noProof="0" dirty="0">
                <a:latin typeface="Arial" panose="020B0604020202020204" pitchFamily="34" charset="0"/>
                <a:ea typeface="宋体" panose="02010600030101010101" pitchFamily="2" charset="-122"/>
                <a:cs typeface="+mn-cs"/>
                <a:hlinkClick r:id="rId1"/>
              </a:rPr>
              <a:t>知乎 </a:t>
            </a:r>
            <a:r>
              <a:rPr kumimoji="0" lang="en-US" altLang="zh-CN" sz="2000" kern="1200" cap="none" spc="0" normalizeH="0" baseline="0" noProof="0" dirty="0">
                <a:latin typeface="Arial" panose="020B0604020202020204" pitchFamily="34" charset="0"/>
                <a:ea typeface="宋体" panose="02010600030101010101" pitchFamily="2" charset="-122"/>
                <a:cs typeface="+mn-cs"/>
                <a:hlinkClick r:id="rId1"/>
              </a:rPr>
              <a:t>(zhihu.com)</a:t>
            </a:r>
            <a:r>
              <a:rPr kumimoji="0" lang="zh-CN" altLang="en-US" sz="2000" kern="1200" cap="none" spc="0" normalizeH="0" baseline="0" noProof="0" dirty="0">
                <a:latin typeface="Arial" panose="020B0604020202020204" pitchFamily="34" charset="0"/>
                <a:ea typeface="宋体" panose="02010600030101010101" pitchFamily="2" charset="-122"/>
                <a:cs typeface="+mn-cs"/>
                <a:hlinkClick r:id="rId1"/>
              </a:rPr>
              <a:t>https://zhuanlan.zhihu.com/p/77669451</a:t>
            </a:r>
            <a:endParaRPr kumimoji="0" lang="en-US" altLang="zh-CN" sz="20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r>
              <a:rPr kumimoji="0" lang="en-US" altLang="zh-CN" sz="3200" kern="1200" cap="none" spc="0" normalizeH="0" baseline="0" noProof="0" dirty="0">
                <a:latin typeface="Arial" panose="020B0604020202020204" pitchFamily="34" charset="0"/>
                <a:ea typeface="宋体" panose="02010600030101010101" pitchFamily="2" charset="-122"/>
                <a:cs typeface="+mn-cs"/>
              </a:rPr>
              <a:t>2. </a:t>
            </a:r>
            <a:r>
              <a:rPr kumimoji="0" lang="zh-CN" altLang="en-US" sz="3200" kern="1200" cap="none" spc="0" normalizeH="0" baseline="0" noProof="0" dirty="0">
                <a:latin typeface="Arial" panose="020B0604020202020204" pitchFamily="34" charset="0"/>
                <a:ea typeface="宋体" panose="02010600030101010101" pitchFamily="2" charset="-122"/>
                <a:cs typeface="+mn-cs"/>
              </a:rPr>
              <a:t>画图实现：</a:t>
            </a:r>
            <a:endParaRPr kumimoji="0" lang="en-US" altLang="zh-CN" sz="32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endParaRPr kumimoji="0" lang="en-US" altLang="zh-CN" sz="32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endParaRPr kumimoji="0" lang="en-US" altLang="zh-CN" sz="32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endParaRPr kumimoji="0" lang="en-US" altLang="zh-CN" sz="32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endParaRPr kumimoji="0" lang="en-US" altLang="zh-CN" sz="32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endParaRPr kumimoji="0" lang="en-US" altLang="zh-CN" sz="32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endParaRPr kumimoji="0" lang="en-US" altLang="zh-CN" sz="32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endParaRPr kumimoji="0" lang="en-US" altLang="zh-CN" sz="32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buFontTx/>
              <a:buNone/>
              <a:defRPr/>
            </a:pPr>
            <a:r>
              <a:rPr kumimoji="0" lang="zh-CN" altLang="en-US" sz="2000" kern="1200" cap="none" spc="0" normalizeH="0" baseline="0" noProof="0" dirty="0">
                <a:latin typeface="Arial" panose="020B0604020202020204" pitchFamily="34" charset="0"/>
                <a:ea typeface="宋体" panose="02010600030101010101" pitchFamily="2" charset="-122"/>
                <a:cs typeface="+mn-cs"/>
                <a:hlinkClick r:id="rId2"/>
              </a:rPr>
              <a:t>参考资料：</a:t>
            </a:r>
            <a:endParaRPr kumimoji="0" lang="en-US" altLang="zh-CN" sz="2000" kern="1200" cap="none" spc="0" normalizeH="0" baseline="0" noProof="0" dirty="0">
              <a:latin typeface="Arial" panose="020B0604020202020204" pitchFamily="34" charset="0"/>
              <a:ea typeface="宋体" panose="02010600030101010101" pitchFamily="2" charset="-122"/>
              <a:cs typeface="+mn-cs"/>
              <a:hlinkClick r:id="rId2"/>
            </a:endParaRPr>
          </a:p>
          <a:p>
            <a:pPr marR="0" defTabSz="914400" eaLnBrk="1" hangingPunct="1">
              <a:buClrTx/>
              <a:buSzTx/>
              <a:buFontTx/>
              <a:buNone/>
              <a:defRPr/>
            </a:pPr>
            <a:r>
              <a:rPr kumimoji="0" lang="zh-CN" altLang="en-US" sz="2000" kern="1200" cap="none" spc="0" normalizeH="0" baseline="0" noProof="0" dirty="0">
                <a:latin typeface="Arial" panose="020B0604020202020204" pitchFamily="34" charset="0"/>
                <a:ea typeface="宋体" panose="02010600030101010101" pitchFamily="2" charset="-122"/>
                <a:cs typeface="+mn-cs"/>
                <a:hlinkClick r:id="rId2"/>
              </a:rPr>
              <a:t>使用</a:t>
            </a:r>
            <a:r>
              <a:rPr kumimoji="0" lang="en-US" altLang="zh-CN" sz="2000" kern="1200" cap="none" spc="0" normalizeH="0" baseline="0" noProof="0" dirty="0">
                <a:latin typeface="Arial" panose="020B0604020202020204" pitchFamily="34" charset="0"/>
                <a:ea typeface="宋体" panose="02010600030101010101" pitchFamily="2" charset="-122"/>
                <a:cs typeface="+mn-cs"/>
                <a:hlinkClick r:id="rId2"/>
              </a:rPr>
              <a:t>MATLAB</a:t>
            </a:r>
            <a:r>
              <a:rPr kumimoji="0" lang="zh-CN" altLang="en-US" sz="2000" kern="1200" cap="none" spc="0" normalizeH="0" baseline="0" noProof="0" dirty="0">
                <a:latin typeface="Arial" panose="020B0604020202020204" pitchFamily="34" charset="0"/>
                <a:ea typeface="宋体" panose="02010600030101010101" pitchFamily="2" charset="-122"/>
                <a:cs typeface="+mn-cs"/>
                <a:hlinkClick r:id="rId2"/>
              </a:rPr>
              <a:t>进行三维图像绘制</a:t>
            </a:r>
            <a:r>
              <a:rPr kumimoji="0" lang="en-US" altLang="zh-CN" sz="2000" kern="1200" cap="none" spc="0" normalizeH="0" baseline="0" noProof="0" dirty="0">
                <a:latin typeface="Arial" panose="020B0604020202020204" pitchFamily="34" charset="0"/>
                <a:ea typeface="宋体" panose="02010600030101010101" pitchFamily="2" charset="-122"/>
                <a:cs typeface="+mn-cs"/>
                <a:hlinkClick r:id="rId2"/>
              </a:rPr>
              <a:t>_</a:t>
            </a:r>
            <a:r>
              <a:rPr kumimoji="0" lang="zh-CN" altLang="en-US" sz="2000" kern="1200" cap="none" spc="0" normalizeH="0" baseline="0" noProof="0" dirty="0">
                <a:latin typeface="Arial" panose="020B0604020202020204" pitchFamily="34" charset="0"/>
                <a:ea typeface="宋体" panose="02010600030101010101" pitchFamily="2" charset="-122"/>
                <a:cs typeface="+mn-cs"/>
                <a:hlinkClick r:id="rId2"/>
              </a:rPr>
              <a:t>土豆泥爱吃土豆的博客</a:t>
            </a:r>
            <a:r>
              <a:rPr kumimoji="0" lang="en-US" altLang="zh-CN" sz="2000" kern="1200" cap="none" spc="0" normalizeH="0" baseline="0" noProof="0" dirty="0">
                <a:latin typeface="Arial" panose="020B0604020202020204" pitchFamily="34" charset="0"/>
                <a:ea typeface="宋体" panose="02010600030101010101" pitchFamily="2" charset="-122"/>
                <a:cs typeface="+mn-cs"/>
                <a:hlinkClick r:id="rId2"/>
              </a:rPr>
              <a:t>-CSDN</a:t>
            </a:r>
            <a:r>
              <a:rPr kumimoji="0" lang="zh-CN" altLang="en-US" sz="2000" kern="1200" cap="none" spc="0" normalizeH="0" baseline="0" noProof="0" dirty="0">
                <a:latin typeface="Arial" panose="020B0604020202020204" pitchFamily="34" charset="0"/>
                <a:ea typeface="宋体" panose="02010600030101010101" pitchFamily="2" charset="-122"/>
                <a:cs typeface="+mn-cs"/>
                <a:hlinkClick r:id="rId2"/>
              </a:rPr>
              <a:t>博客</a:t>
            </a:r>
            <a:r>
              <a:rPr kumimoji="0" lang="en-US" altLang="zh-CN" sz="2000" kern="1200" cap="none" spc="0" normalizeH="0" baseline="0" noProof="0" dirty="0">
                <a:latin typeface="Arial" panose="020B0604020202020204" pitchFamily="34" charset="0"/>
                <a:ea typeface="宋体" panose="02010600030101010101" pitchFamily="2" charset="-122"/>
                <a:cs typeface="+mn-cs"/>
                <a:hlinkClick r:id="rId2"/>
              </a:rPr>
              <a:t>_</a:t>
            </a:r>
            <a:r>
              <a:rPr kumimoji="0" lang="en-US" altLang="zh-CN" sz="2000" kern="1200" cap="none" spc="0" normalizeH="0" baseline="0" noProof="0" dirty="0" err="1">
                <a:latin typeface="Arial" panose="020B0604020202020204" pitchFamily="34" charset="0"/>
                <a:ea typeface="宋体" panose="02010600030101010101" pitchFamily="2" charset="-122"/>
                <a:cs typeface="+mn-cs"/>
                <a:hlinkClick r:id="rId2"/>
              </a:rPr>
              <a:t>matlab</a:t>
            </a:r>
            <a:r>
              <a:rPr kumimoji="0" lang="zh-CN" altLang="en-US" sz="2000" kern="1200" cap="none" spc="0" normalizeH="0" baseline="0" noProof="0" dirty="0">
                <a:latin typeface="Arial" panose="020B0604020202020204" pitchFamily="34" charset="0"/>
                <a:ea typeface="宋体" panose="02010600030101010101" pitchFamily="2" charset="-122"/>
                <a:cs typeface="+mn-cs"/>
                <a:hlinkClick r:id="rId2"/>
              </a:rPr>
              <a:t>画三维图像</a:t>
            </a:r>
            <a:endParaRPr kumimoji="0" lang="zh-CN" altLang="en-US" sz="2000" kern="1200" cap="none" spc="0" normalizeH="0" baseline="0" noProof="0" dirty="0">
              <a:latin typeface="Arial" panose="020B0604020202020204" pitchFamily="34" charset="0"/>
              <a:ea typeface="宋体" panose="02010600030101010101" pitchFamily="2" charset="-122"/>
              <a:cs typeface="+mn-cs"/>
            </a:endParaRPr>
          </a:p>
        </p:txBody>
      </p:sp>
      <p:pic>
        <p:nvPicPr>
          <p:cNvPr id="40964" name="Picture 2"/>
          <p:cNvPicPr>
            <a:picLocks noChangeAspect="1"/>
          </p:cNvPicPr>
          <p:nvPr/>
        </p:nvPicPr>
        <p:blipFill>
          <a:blip r:embed="rId3"/>
          <a:stretch>
            <a:fillRect/>
          </a:stretch>
        </p:blipFill>
        <p:spPr>
          <a:xfrm>
            <a:off x="1343025" y="3078163"/>
            <a:ext cx="4500563" cy="3375025"/>
          </a:xfrm>
          <a:prstGeom prst="rect">
            <a:avLst/>
          </a:prstGeom>
          <a:noFill/>
          <a:ln w="9525">
            <a:noFill/>
          </a:ln>
        </p:spPr>
      </p:pic>
      <p:pic>
        <p:nvPicPr>
          <p:cNvPr id="40965" name="Picture 3"/>
          <p:cNvPicPr>
            <a:picLocks noChangeAspect="1"/>
          </p:cNvPicPr>
          <p:nvPr/>
        </p:nvPicPr>
        <p:blipFill>
          <a:blip r:embed="rId4"/>
          <a:stretch>
            <a:fillRect/>
          </a:stretch>
        </p:blipFill>
        <p:spPr>
          <a:xfrm>
            <a:off x="7032625" y="3078163"/>
            <a:ext cx="4286250" cy="3214687"/>
          </a:xfrm>
          <a:prstGeom prst="rect">
            <a:avLst/>
          </a:prstGeom>
          <a:noFill/>
          <a:ln w="9525">
            <a:noFill/>
          </a:ln>
        </p:spPr>
      </p:pic>
      <p:graphicFrame>
        <p:nvGraphicFramePr>
          <p:cNvPr id="40966" name="Object 4"/>
          <p:cNvGraphicFramePr>
            <a:graphicFrameLocks noChangeAspect="1"/>
          </p:cNvGraphicFramePr>
          <p:nvPr/>
        </p:nvGraphicFramePr>
        <p:xfrm>
          <a:off x="3719513" y="2422525"/>
          <a:ext cx="3794125" cy="785813"/>
        </p:xfrm>
        <a:graphic>
          <a:graphicData uri="http://schemas.openxmlformats.org/presentationml/2006/ole">
            <mc:AlternateContent xmlns:mc="http://schemas.openxmlformats.org/markup-compatibility/2006">
              <mc:Choice xmlns:v="urn:schemas-microsoft-com:vml" Requires="v">
                <p:oleObj spid="_x0000_s3077" name="" r:id="rId5" imgW="50901600" imgH="10363200" progId="Equation.DSMT4">
                  <p:embed/>
                </p:oleObj>
              </mc:Choice>
              <mc:Fallback>
                <p:oleObj name="" r:id="rId5" imgW="50901600" imgH="10363200" progId="Equation.DSMT4">
                  <p:embed/>
                  <p:pic>
                    <p:nvPicPr>
                      <p:cNvPr id="0" name="图片 3076"/>
                      <p:cNvPicPr/>
                      <p:nvPr/>
                    </p:nvPicPr>
                    <p:blipFill>
                      <a:blip r:embed="rId6"/>
                      <a:stretch>
                        <a:fillRect/>
                      </a:stretch>
                    </p:blipFill>
                    <p:spPr>
                      <a:xfrm>
                        <a:off x="3719513" y="2422525"/>
                        <a:ext cx="3794125" cy="7858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2946"/>
                                        </p:tgtEl>
                                        <p:attrNameLst>
                                          <p:attrName>style.visibility</p:attrName>
                                        </p:attrNameLst>
                                      </p:cBhvr>
                                      <p:to>
                                        <p:strVal val="visible"/>
                                      </p:to>
                                    </p:set>
                                    <p:anim calcmode="lin" valueType="num">
                                      <p:cBhvr>
                                        <p:cTn id="7" dur="500" fill="hold"/>
                                        <p:tgtEl>
                                          <p:spTgt spid="82946"/>
                                        </p:tgtEl>
                                        <p:attrNameLst>
                                          <p:attrName>ppt_w</p:attrName>
                                        </p:attrNameLst>
                                      </p:cBhvr>
                                      <p:tavLst>
                                        <p:tav tm="0">
                                          <p:val>
                                            <p:fltVal val="0.000000"/>
                                          </p:val>
                                        </p:tav>
                                        <p:tav tm="100000">
                                          <p:val>
                                            <p:strVal val="#ppt_w"/>
                                          </p:val>
                                        </p:tav>
                                      </p:tavLst>
                                    </p:anim>
                                    <p:anim calcmode="lin" valueType="num">
                                      <p:cBhvr>
                                        <p:cTn id="8" dur="500" fill="hold"/>
                                        <p:tgtEl>
                                          <p:spTgt spid="82946"/>
                                        </p:tgtEl>
                                        <p:attrNameLst>
                                          <p:attrName>ppt_h</p:attrName>
                                        </p:attrNameLst>
                                      </p:cBhvr>
                                      <p:tavLst>
                                        <p:tav tm="0">
                                          <p:val>
                                            <p:fltVal val="0.000000"/>
                                          </p:val>
                                        </p:tav>
                                        <p:tav tm="100000">
                                          <p:val>
                                            <p:strVal val="#ppt_h"/>
                                          </p:val>
                                        </p:tav>
                                      </p:tavLst>
                                    </p:anim>
                                    <p:animEffect transition="in" filter="fade">
                                      <p:cBhvr>
                                        <p:cTn id="9" dur="500"/>
                                        <p:tgtEl>
                                          <p:spTgt spid="8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1.1 </a:t>
            </a:r>
            <a:r>
              <a:rPr lang="zh-CN" altLang="en-US" sz="3800" dirty="0">
                <a:ea typeface="宋体" panose="02010600030101010101" pitchFamily="2" charset="-122"/>
              </a:rPr>
              <a:t>最优化问题</a:t>
            </a:r>
            <a:endParaRPr lang="en-US" altLang="zh-CN" sz="3800" dirty="0">
              <a:ea typeface="宋体" panose="02010600030101010101" pitchFamily="2" charset="-122"/>
            </a:endParaRPr>
          </a:p>
        </p:txBody>
      </p:sp>
      <p:sp>
        <p:nvSpPr>
          <p:cNvPr id="7171" name="内容占位符 9"/>
          <p:cNvSpPr>
            <a:spLocks noGrp="1"/>
          </p:cNvSpPr>
          <p:nvPr>
            <p:ph idx="1"/>
          </p:nvPr>
        </p:nvSpPr>
        <p:spPr>
          <a:xfrm>
            <a:off x="911225" y="1000125"/>
            <a:ext cx="10440988" cy="1636713"/>
          </a:xfrm>
          <a:ln/>
        </p:spPr>
        <p:txBody>
          <a:bodyPr vert="horz" wrap="square" lIns="91440" tIns="45720" rIns="91440" bIns="45720" anchor="t" anchorCtr="0"/>
          <a:p>
            <a:pPr>
              <a:lnSpc>
                <a:spcPct val="150000"/>
              </a:lnSpc>
            </a:pPr>
            <a:r>
              <a:rPr lang="zh-CN" altLang="en-US" sz="2400" dirty="0">
                <a:ea typeface="宋体" panose="02010600030101010101" pitchFamily="2" charset="-122"/>
              </a:rPr>
              <a:t>根据决策变量</a:t>
            </a:r>
            <a:r>
              <a:rPr lang="en-US" altLang="zh-CN" sz="2400" i="1" dirty="0">
                <a:ea typeface="宋体" panose="02010600030101010101" pitchFamily="2" charset="-122"/>
              </a:rPr>
              <a:t>x</a:t>
            </a:r>
            <a:r>
              <a:rPr lang="en-US" altLang="zh-CN" sz="2400" i="1" baseline="-25000" dirty="0">
                <a:ea typeface="宋体" panose="02010600030101010101" pitchFamily="2" charset="-122"/>
              </a:rPr>
              <a:t>i</a:t>
            </a:r>
            <a:r>
              <a:rPr lang="zh-CN" altLang="en-US" sz="2400" dirty="0">
                <a:ea typeface="宋体" panose="02010600030101010101" pitchFamily="2" charset="-122"/>
              </a:rPr>
              <a:t>的取值类型，我们可以将最优化问题分为</a:t>
            </a:r>
            <a:r>
              <a:rPr lang="zh-CN" altLang="en-US" sz="2400" dirty="0">
                <a:solidFill>
                  <a:srgbClr val="0000FF"/>
                </a:solidFill>
                <a:ea typeface="宋体" panose="02010600030101010101" pitchFamily="2" charset="-122"/>
              </a:rPr>
              <a:t>函数优化问题</a:t>
            </a:r>
            <a:r>
              <a:rPr lang="zh-CN" altLang="en-US" sz="2400" dirty="0">
                <a:ea typeface="宋体" panose="02010600030101010101" pitchFamily="2" charset="-122"/>
              </a:rPr>
              <a:t>和</a:t>
            </a:r>
            <a:r>
              <a:rPr lang="zh-CN" altLang="en-US" sz="2400" dirty="0">
                <a:solidFill>
                  <a:srgbClr val="0000FF"/>
                </a:solidFill>
                <a:ea typeface="宋体" panose="02010600030101010101" pitchFamily="2" charset="-122"/>
              </a:rPr>
              <a:t>组合优化问题</a:t>
            </a:r>
            <a:r>
              <a:rPr lang="zh-CN" altLang="en-US" sz="2400" dirty="0">
                <a:ea typeface="宋体" panose="02010600030101010101" pitchFamily="2" charset="-122"/>
              </a:rPr>
              <a:t>两大类</a:t>
            </a:r>
            <a:endParaRPr lang="en-US" altLang="zh-CN" sz="2400" dirty="0">
              <a:ea typeface="宋体" panose="02010600030101010101" pitchFamily="2" charset="-122"/>
            </a:endParaRPr>
          </a:p>
        </p:txBody>
      </p:sp>
      <p:grpSp>
        <p:nvGrpSpPr>
          <p:cNvPr id="7173" name="Group 5"/>
          <p:cNvGrpSpPr/>
          <p:nvPr/>
        </p:nvGrpSpPr>
        <p:grpSpPr>
          <a:xfrm>
            <a:off x="1919288" y="3714750"/>
            <a:ext cx="3313112" cy="2667000"/>
            <a:chOff x="720" y="1998"/>
            <a:chExt cx="1440" cy="1680"/>
          </a:xfrm>
        </p:grpSpPr>
        <p:sp>
          <p:nvSpPr>
            <p:cNvPr id="7189" name="AutoShape 6"/>
            <p:cNvSpPr/>
            <p:nvPr/>
          </p:nvSpPr>
          <p:spPr>
            <a:xfrm>
              <a:off x="720" y="1998"/>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7190" name="Text Box 7"/>
            <p:cNvSpPr txBox="1"/>
            <p:nvPr/>
          </p:nvSpPr>
          <p:spPr>
            <a:xfrm>
              <a:off x="780" y="2124"/>
              <a:ext cx="1284" cy="117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3200" dirty="0">
                  <a:solidFill>
                    <a:srgbClr val="000000"/>
                  </a:solidFill>
                  <a:latin typeface="Arial" panose="020B0604020202020204" pitchFamily="34" charset="0"/>
                  <a:ea typeface="宋体" panose="02010600030101010101" pitchFamily="2" charset="-122"/>
                </a:rPr>
                <a:t>函数优化问题</a:t>
              </a:r>
              <a:endParaRPr lang="zh-CN" altLang="en-US" sz="32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None/>
              </a:pPr>
              <a:endParaRPr lang="en-US" altLang="zh-CN" sz="3200" b="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None/>
              </a:pPr>
              <a:r>
                <a:rPr lang="zh-CN" altLang="en-US" sz="2600" dirty="0">
                  <a:solidFill>
                    <a:srgbClr val="0000FF"/>
                  </a:solidFill>
                  <a:latin typeface="Arial" panose="020B0604020202020204" pitchFamily="34" charset="0"/>
                  <a:ea typeface="宋体" panose="02010600030101010101" pitchFamily="2" charset="-122"/>
                </a:rPr>
                <a:t>决策变量均为连续变量的最优化问题</a:t>
              </a:r>
              <a:endParaRPr lang="en-US" altLang="zh-CN" sz="2600" dirty="0">
                <a:solidFill>
                  <a:srgbClr val="0000FF"/>
                </a:solidFill>
                <a:latin typeface="Arial" panose="020B0604020202020204" pitchFamily="34" charset="0"/>
                <a:ea typeface="宋体" panose="02010600030101010101" pitchFamily="2" charset="-122"/>
              </a:endParaRPr>
            </a:p>
          </p:txBody>
        </p:sp>
      </p:grpSp>
      <p:sp>
        <p:nvSpPr>
          <p:cNvPr id="7176" name="Freeform 8"/>
          <p:cNvSpPr/>
          <p:nvPr/>
        </p:nvSpPr>
        <p:spPr bwMode="gray">
          <a:xfrm>
            <a:off x="4746625" y="3617913"/>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4" name="AutoShape 9"/>
          <p:cNvSpPr>
            <a:spLocks noChangeAspect="1" noTextEdit="1"/>
          </p:cNvSpPr>
          <p:nvPr/>
        </p:nvSpPr>
        <p:spPr>
          <a:xfrm flipH="1">
            <a:off x="6392863" y="3614738"/>
            <a:ext cx="909637" cy="1244600"/>
          </a:xfrm>
          <a:prstGeom prst="rect">
            <a:avLst/>
          </a:prstGeom>
          <a:noFill/>
          <a:ln w="9525">
            <a:noFill/>
          </a:ln>
        </p:spPr>
        <p:txBody>
          <a:bodyPr/>
          <a:p>
            <a:endParaRPr lang="zh-CN" altLang="en-US"/>
          </a:p>
        </p:txBody>
      </p:sp>
      <p:grpSp>
        <p:nvGrpSpPr>
          <p:cNvPr id="7178" name="Group 10"/>
          <p:cNvGrpSpPr/>
          <p:nvPr/>
        </p:nvGrpSpPr>
        <p:grpSpPr>
          <a:xfrm>
            <a:off x="4572000" y="1989138"/>
            <a:ext cx="2998788" cy="1601787"/>
            <a:chOff x="1920" y="912"/>
            <a:chExt cx="1889" cy="1009"/>
          </a:xfrm>
        </p:grpSpPr>
        <p:grpSp>
          <p:nvGrpSpPr>
            <p:cNvPr id="7180" name="Group 11"/>
            <p:cNvGrpSpPr/>
            <p:nvPr/>
          </p:nvGrpSpPr>
          <p:grpSpPr>
            <a:xfrm>
              <a:off x="1920" y="912"/>
              <a:ext cx="1889" cy="1009"/>
              <a:chOff x="1997" y="1314"/>
              <a:chExt cx="1889" cy="1009"/>
            </a:xfrm>
          </p:grpSpPr>
          <p:grpSp>
            <p:nvGrpSpPr>
              <p:cNvPr id="7182" name="Group 12"/>
              <p:cNvGrpSpPr/>
              <p:nvPr/>
            </p:nvGrpSpPr>
            <p:grpSpPr>
              <a:xfrm>
                <a:off x="1997" y="1404"/>
                <a:ext cx="1889" cy="919"/>
                <a:chOff x="1973" y="1027"/>
                <a:chExt cx="1926" cy="937"/>
              </a:xfrm>
            </p:grpSpPr>
            <p:sp>
              <p:nvSpPr>
                <p:cNvPr id="2" name="Oval 13"/>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Oval 14"/>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183" name="Oval 15"/>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84" name="Oval 16"/>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85" name="Oval 17"/>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86" name="Oval 18"/>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181" name="Text Box 19"/>
            <p:cNvSpPr txBox="1"/>
            <p:nvPr/>
          </p:nvSpPr>
          <p:spPr>
            <a:xfrm>
              <a:off x="2389" y="960"/>
              <a:ext cx="887" cy="67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3200" dirty="0">
                  <a:solidFill>
                    <a:srgbClr val="000000"/>
                  </a:solidFill>
                  <a:latin typeface="Arial" panose="020B0604020202020204" pitchFamily="34" charset="0"/>
                  <a:ea typeface="宋体" panose="02010600030101010101" pitchFamily="2" charset="-122"/>
                </a:rPr>
                <a:t>最优化</a:t>
              </a:r>
              <a:endParaRPr lang="zh-CN" altLang="en-US" sz="3200" dirty="0">
                <a:solidFill>
                  <a:srgbClr val="000000"/>
                </a:solidFill>
                <a:latin typeface="Arial" panose="020B0604020202020204" pitchFamily="34" charset="0"/>
                <a:ea typeface="宋体" panose="02010600030101010101" pitchFamily="2" charset="-122"/>
              </a:endParaRPr>
            </a:p>
            <a:p>
              <a:pPr marL="0" lvl="0" indent="0" algn="ctr">
                <a:spcBef>
                  <a:spcPct val="0"/>
                </a:spcBef>
                <a:buClrTx/>
                <a:buFontTx/>
                <a:buNone/>
              </a:pPr>
              <a:r>
                <a:rPr lang="zh-CN" altLang="en-US" sz="3200" dirty="0">
                  <a:solidFill>
                    <a:srgbClr val="000000"/>
                  </a:solidFill>
                  <a:latin typeface="Arial" panose="020B0604020202020204" pitchFamily="34" charset="0"/>
                  <a:ea typeface="宋体" panose="02010600030101010101" pitchFamily="2" charset="-122"/>
                </a:rPr>
                <a:t>问题</a:t>
              </a:r>
              <a:endParaRPr lang="zh-CN" altLang="en-US" sz="3200" b="0" dirty="0">
                <a:solidFill>
                  <a:srgbClr val="000000"/>
                </a:solidFill>
                <a:latin typeface="Arial" panose="020B0604020202020204" pitchFamily="34" charset="0"/>
                <a:ea typeface="宋体" panose="02010600030101010101" pitchFamily="2" charset="-122"/>
              </a:endParaRPr>
            </a:p>
          </p:txBody>
        </p:sp>
      </p:grpSp>
      <p:grpSp>
        <p:nvGrpSpPr>
          <p:cNvPr id="7188" name="Group 20"/>
          <p:cNvGrpSpPr/>
          <p:nvPr/>
        </p:nvGrpSpPr>
        <p:grpSpPr>
          <a:xfrm>
            <a:off x="7086600" y="3714750"/>
            <a:ext cx="3186113" cy="2667000"/>
            <a:chOff x="3504" y="1998"/>
            <a:chExt cx="1440" cy="1680"/>
          </a:xfrm>
        </p:grpSpPr>
        <p:sp>
          <p:nvSpPr>
            <p:cNvPr id="4" name="AutoShape 21"/>
            <p:cNvSpPr/>
            <p:nvPr/>
          </p:nvSpPr>
          <p:spPr>
            <a:xfrm>
              <a:off x="3504" y="1998"/>
              <a:ext cx="1440" cy="1680"/>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endParaRPr lang="zh-CN" altLang="en-US" sz="1800" b="0" dirty="0">
                <a:solidFill>
                  <a:schemeClr val="tx1"/>
                </a:solidFill>
                <a:ea typeface="宋体" panose="02010600030101010101" pitchFamily="2" charset="-122"/>
              </a:endParaRPr>
            </a:p>
          </p:txBody>
        </p:sp>
        <p:sp>
          <p:nvSpPr>
            <p:cNvPr id="7179" name="Text Box 22"/>
            <p:cNvSpPr txBox="1"/>
            <p:nvPr/>
          </p:nvSpPr>
          <p:spPr>
            <a:xfrm>
              <a:off x="3600" y="2124"/>
              <a:ext cx="1284" cy="122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algn="ctr">
                <a:spcBef>
                  <a:spcPct val="0"/>
                </a:spcBef>
                <a:buClrTx/>
                <a:buFontTx/>
                <a:buNone/>
              </a:pPr>
              <a:r>
                <a:rPr lang="zh-CN" altLang="en-US" sz="3200" dirty="0">
                  <a:solidFill>
                    <a:srgbClr val="000000"/>
                  </a:solidFill>
                  <a:latin typeface="Arial" panose="020B0604020202020204" pitchFamily="34" charset="0"/>
                  <a:ea typeface="宋体" panose="02010600030101010101" pitchFamily="2" charset="-122"/>
                </a:rPr>
                <a:t>组合优化问题</a:t>
              </a:r>
              <a:endParaRPr lang="zh-CN" altLang="en-US" sz="3200" dirty="0">
                <a:solidFill>
                  <a:srgbClr val="000000"/>
                </a:solidFill>
                <a:latin typeface="Arial" panose="020B0604020202020204" pitchFamily="34" charset="0"/>
                <a:ea typeface="宋体" panose="02010600030101010101" pitchFamily="2" charset="-122"/>
              </a:endParaRPr>
            </a:p>
            <a:p>
              <a:pPr marL="0" lvl="0" indent="0">
                <a:spcBef>
                  <a:spcPct val="0"/>
                </a:spcBef>
                <a:buClrTx/>
                <a:buFontTx/>
                <a:buNone/>
              </a:pPr>
              <a:endParaRPr lang="zh-CN" altLang="en-US" sz="3200" b="0" dirty="0">
                <a:solidFill>
                  <a:srgbClr val="000000"/>
                </a:solidFill>
                <a:latin typeface="Arial" panose="020B0604020202020204" pitchFamily="34" charset="0"/>
                <a:ea typeface="宋体" panose="02010600030101010101" pitchFamily="2" charset="-122"/>
              </a:endParaRPr>
            </a:p>
            <a:p>
              <a:pPr marL="0" lvl="0" indent="0">
                <a:buNone/>
              </a:pPr>
              <a:r>
                <a:rPr lang="zh-CN" altLang="en-US" sz="2600" dirty="0">
                  <a:solidFill>
                    <a:srgbClr val="0000FF"/>
                  </a:solidFill>
                  <a:latin typeface="Arial" panose="020B0604020202020204" pitchFamily="34" charset="0"/>
                  <a:ea typeface="宋体" panose="02010600030101010101" pitchFamily="2" charset="-122"/>
                </a:rPr>
                <a:t>决策变量均为离散取值的最优化问题</a:t>
              </a:r>
              <a:endParaRPr lang="zh-CN" altLang="en-US" sz="2600" dirty="0">
                <a:solidFill>
                  <a:srgbClr val="0000FF"/>
                </a:solidFill>
                <a:latin typeface="Arial" panose="020B0604020202020204" pitchFamily="34" charset="0"/>
                <a:ea typeface="宋体" panose="02010600030101010101" pitchFamily="2" charset="-122"/>
              </a:endParaRPr>
            </a:p>
          </p:txBody>
        </p:sp>
      </p:grpSp>
      <p:sp>
        <p:nvSpPr>
          <p:cNvPr id="7191" name="Freeform 23"/>
          <p:cNvSpPr/>
          <p:nvPr/>
        </p:nvSpPr>
        <p:spPr bwMode="gray">
          <a:xfrm flipH="1">
            <a:off x="6399213" y="3617913"/>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178"/>
                                        </p:tgtEl>
                                        <p:attrNameLst>
                                          <p:attrName>style.visibility</p:attrName>
                                        </p:attrNameLst>
                                      </p:cBhvr>
                                      <p:to>
                                        <p:strVal val="visible"/>
                                      </p:to>
                                    </p:set>
                                    <p:anim calcmode="lin" valueType="num">
                                      <p:cBhvr additive="base">
                                        <p:cTn id="7" dur="500" fill="hold"/>
                                        <p:tgtEl>
                                          <p:spTgt spid="7178"/>
                                        </p:tgtEl>
                                        <p:attrNameLst>
                                          <p:attrName>ppt_x</p:attrName>
                                        </p:attrNameLst>
                                      </p:cBhvr>
                                      <p:tavLst>
                                        <p:tav tm="0">
                                          <p:val>
                                            <p:strVal val="#ppt_x"/>
                                          </p:val>
                                        </p:tav>
                                        <p:tav tm="100000">
                                          <p:val>
                                            <p:strVal val="#ppt_x"/>
                                          </p:val>
                                        </p:tav>
                                      </p:tavLst>
                                    </p:anim>
                                    <p:anim calcmode="lin" valueType="num">
                                      <p:cBhvr additive="base">
                                        <p:cTn id="8" dur="500" fill="hold"/>
                                        <p:tgtEl>
                                          <p:spTgt spid="717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7176"/>
                                        </p:tgtEl>
                                        <p:attrNameLst>
                                          <p:attrName>style.visibility</p:attrName>
                                        </p:attrNameLst>
                                      </p:cBhvr>
                                      <p:to>
                                        <p:strVal val="visible"/>
                                      </p:to>
                                    </p:set>
                                    <p:animEffect transition="in" filter="wipe(up)">
                                      <p:cBhvr>
                                        <p:cTn id="13" dur="500"/>
                                        <p:tgtEl>
                                          <p:spTgt spid="717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173"/>
                                        </p:tgtEl>
                                        <p:attrNameLst>
                                          <p:attrName>style.visibility</p:attrName>
                                        </p:attrNameLst>
                                      </p:cBhvr>
                                      <p:to>
                                        <p:strVal val="visible"/>
                                      </p:to>
                                    </p:set>
                                    <p:anim calcmode="lin" valueType="num">
                                      <p:cBhvr additive="base">
                                        <p:cTn id="18" dur="500" fill="hold"/>
                                        <p:tgtEl>
                                          <p:spTgt spid="7173"/>
                                        </p:tgtEl>
                                        <p:attrNameLst>
                                          <p:attrName>ppt_x</p:attrName>
                                        </p:attrNameLst>
                                      </p:cBhvr>
                                      <p:tavLst>
                                        <p:tav tm="0">
                                          <p:val>
                                            <p:strVal val="0-#ppt_w/2"/>
                                          </p:val>
                                        </p:tav>
                                        <p:tav tm="100000">
                                          <p:val>
                                            <p:strVal val="#ppt_x"/>
                                          </p:val>
                                        </p:tav>
                                      </p:tavLst>
                                    </p:anim>
                                    <p:anim calcmode="lin" valueType="num">
                                      <p:cBhvr additive="base">
                                        <p:cTn id="19" dur="500" fill="hold"/>
                                        <p:tgtEl>
                                          <p:spTgt spid="717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7191"/>
                                        </p:tgtEl>
                                        <p:attrNameLst>
                                          <p:attrName>style.visibility</p:attrName>
                                        </p:attrNameLst>
                                      </p:cBhvr>
                                      <p:to>
                                        <p:strVal val="visible"/>
                                      </p:to>
                                    </p:set>
                                    <p:animEffect transition="in" filter="wipe(up)">
                                      <p:cBhvr>
                                        <p:cTn id="24" dur="500"/>
                                        <p:tgtEl>
                                          <p:spTgt spid="719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7188"/>
                                        </p:tgtEl>
                                        <p:attrNameLst>
                                          <p:attrName>style.visibility</p:attrName>
                                        </p:attrNameLst>
                                      </p:cBhvr>
                                      <p:to>
                                        <p:strVal val="visible"/>
                                      </p:to>
                                    </p:set>
                                    <p:anim calcmode="lin" valueType="num">
                                      <p:cBhvr additive="base">
                                        <p:cTn id="29" dur="500" fill="hold"/>
                                        <p:tgtEl>
                                          <p:spTgt spid="7188"/>
                                        </p:tgtEl>
                                        <p:attrNameLst>
                                          <p:attrName>ppt_x</p:attrName>
                                        </p:attrNameLst>
                                      </p:cBhvr>
                                      <p:tavLst>
                                        <p:tav tm="0">
                                          <p:val>
                                            <p:strVal val="1+#ppt_w/2"/>
                                          </p:val>
                                        </p:tav>
                                        <p:tav tm="100000">
                                          <p:val>
                                            <p:strVal val="#ppt_x"/>
                                          </p:val>
                                        </p:tav>
                                      </p:tavLst>
                                    </p:anim>
                                    <p:anim calcmode="lin" valueType="num">
                                      <p:cBhvr additive="base">
                                        <p:cTn id="30" dur="500" fill="hold"/>
                                        <p:tgtEl>
                                          <p:spTgt spid="71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1.1.1 </a:t>
            </a:r>
            <a:r>
              <a:rPr lang="zh-CN" altLang="en-US" sz="3800" dirty="0">
                <a:ea typeface="宋体" panose="02010600030101010101" pitchFamily="2" charset="-122"/>
              </a:rPr>
              <a:t>函数优化问题</a:t>
            </a:r>
            <a:endParaRPr lang="en-US" altLang="zh-CN" sz="3800" dirty="0">
              <a:ea typeface="宋体" panose="02010600030101010101" pitchFamily="2" charset="-122"/>
            </a:endParaRPr>
          </a:p>
        </p:txBody>
      </p:sp>
      <p:sp>
        <p:nvSpPr>
          <p:cNvPr id="21510" name="内容占位符 9"/>
          <p:cNvSpPr>
            <a:spLocks noGrp="1"/>
          </p:cNvSpPr>
          <p:nvPr>
            <p:ph idx="1"/>
          </p:nvPr>
        </p:nvSpPr>
        <p:spPr>
          <a:xfrm>
            <a:off x="1738313" y="4429125"/>
            <a:ext cx="8715375" cy="2000250"/>
          </a:xfrm>
          <a:ln/>
        </p:spPr>
        <p:txBody>
          <a:bodyPr vert="horz" wrap="square" lIns="91440" tIns="45720" rIns="91440" bIns="45720" anchor="t" anchorCtr="0"/>
          <a:p>
            <a:r>
              <a:rPr lang="zh-CN" altLang="en-US" sz="2400" dirty="0">
                <a:ea typeface="宋体" panose="02010600030101010101" pitchFamily="2" charset="-122"/>
              </a:rPr>
              <a:t>例如：</a:t>
            </a:r>
            <a:endParaRPr lang="en-US" altLang="zh-CN" sz="2400" dirty="0">
              <a:ea typeface="宋体" panose="02010600030101010101" pitchFamily="2" charset="-122"/>
            </a:endParaRPr>
          </a:p>
          <a:p>
            <a:endParaRPr lang="en-US" altLang="zh-CN" sz="2400" dirty="0">
              <a:ea typeface="宋体" panose="02010600030101010101" pitchFamily="2" charset="-122"/>
            </a:endParaRPr>
          </a:p>
          <a:p>
            <a:pPr>
              <a:buNone/>
            </a:pPr>
            <a:r>
              <a:rPr lang="en-US" altLang="zh-CN" sz="2400" dirty="0">
                <a:ea typeface="宋体" panose="02010600030101010101" pitchFamily="2" charset="-122"/>
              </a:rPr>
              <a:t>    </a:t>
            </a:r>
            <a:r>
              <a:rPr lang="zh-CN" altLang="en-US" sz="2400" dirty="0">
                <a:ea typeface="宋体" panose="02010600030101010101" pitchFamily="2" charset="-122"/>
              </a:rPr>
              <a:t>其中，</a:t>
            </a:r>
            <a:r>
              <a:rPr lang="en-US" altLang="zh-CN" sz="2400" i="1" dirty="0">
                <a:ea typeface="宋体" panose="02010600030101010101" pitchFamily="2" charset="-122"/>
              </a:rPr>
              <a:t>n</a:t>
            </a:r>
            <a:r>
              <a:rPr lang="en-US" altLang="zh-CN" sz="2400" dirty="0">
                <a:ea typeface="宋体" panose="02010600030101010101" pitchFamily="2" charset="-122"/>
              </a:rPr>
              <a:t>=30</a:t>
            </a:r>
            <a:r>
              <a:rPr lang="zh-CN" altLang="en-US" sz="2400" dirty="0">
                <a:ea typeface="宋体" panose="02010600030101010101" pitchFamily="2" charset="-122"/>
              </a:rPr>
              <a:t>表示问题空间的维数，</a:t>
            </a:r>
            <a:r>
              <a:rPr lang="en-US" altLang="zh-CN" sz="2400" i="1" dirty="0">
                <a:ea typeface="宋体" panose="02010600030101010101" pitchFamily="2" charset="-122"/>
              </a:rPr>
              <a:t>x</a:t>
            </a:r>
            <a:r>
              <a:rPr lang="en-US" altLang="zh-CN" sz="2400" i="1" baseline="-25000" dirty="0">
                <a:ea typeface="宋体" panose="02010600030101010101" pitchFamily="2" charset="-122"/>
              </a:rPr>
              <a:t>i</a:t>
            </a:r>
            <a:r>
              <a:rPr lang="zh-CN" altLang="en-US" sz="2400" dirty="0">
                <a:ea typeface="宋体" panose="02010600030101010101" pitchFamily="2" charset="-122"/>
              </a:rPr>
              <a:t>∈ </a:t>
            </a:r>
            <a:r>
              <a:rPr lang="en-US" altLang="zh-CN" sz="2400" dirty="0">
                <a:ea typeface="宋体" panose="02010600030101010101" pitchFamily="2" charset="-122"/>
              </a:rPr>
              <a:t>[-100,100]</a:t>
            </a:r>
            <a:r>
              <a:rPr lang="zh-CN" altLang="en-US" sz="2400" dirty="0">
                <a:ea typeface="宋体" panose="02010600030101010101" pitchFamily="2" charset="-122"/>
              </a:rPr>
              <a:t>是定义域，这个函数的最小值为</a:t>
            </a:r>
            <a:r>
              <a:rPr lang="en-US" altLang="zh-CN" sz="2400" dirty="0">
                <a:ea typeface="宋体" panose="02010600030101010101" pitchFamily="2" charset="-122"/>
              </a:rPr>
              <a:t>0</a:t>
            </a:r>
            <a:endParaRPr lang="en-US" altLang="zh-CN" sz="2400" dirty="0">
              <a:ea typeface="宋体" panose="02010600030101010101" pitchFamily="2" charset="-122"/>
            </a:endParaRPr>
          </a:p>
          <a:p>
            <a:r>
              <a:rPr lang="zh-CN" altLang="en-US" sz="2400" dirty="0">
                <a:ea typeface="宋体" panose="02010600030101010101" pitchFamily="2" charset="-122"/>
              </a:rPr>
              <a:t>这是一个最简单的函数优化问题</a:t>
            </a:r>
            <a:endParaRPr lang="zh-CN" altLang="en-US" sz="2400" dirty="0">
              <a:ea typeface="宋体" panose="02010600030101010101" pitchFamily="2" charset="-122"/>
            </a:endParaRPr>
          </a:p>
        </p:txBody>
      </p:sp>
      <p:pic>
        <p:nvPicPr>
          <p:cNvPr id="8196" name="Picture 3" descr="图1"/>
          <p:cNvPicPr>
            <a:picLocks noChangeAspect="1"/>
          </p:cNvPicPr>
          <p:nvPr/>
        </p:nvPicPr>
        <p:blipFill>
          <a:blip r:embed="rId1"/>
          <a:stretch>
            <a:fillRect/>
          </a:stretch>
        </p:blipFill>
        <p:spPr>
          <a:xfrm>
            <a:off x="3810000" y="1214438"/>
            <a:ext cx="4929188" cy="2535237"/>
          </a:xfrm>
          <a:prstGeom prst="rect">
            <a:avLst/>
          </a:prstGeom>
          <a:noFill/>
          <a:ln w="9525">
            <a:noFill/>
          </a:ln>
        </p:spPr>
      </p:pic>
      <p:sp>
        <p:nvSpPr>
          <p:cNvPr id="8197"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8198"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8199"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graphicFrame>
        <p:nvGraphicFramePr>
          <p:cNvPr id="65541" name="Object 5"/>
          <p:cNvGraphicFramePr>
            <a:graphicFrameLocks noChangeAspect="1"/>
          </p:cNvGraphicFramePr>
          <p:nvPr/>
        </p:nvGraphicFramePr>
        <p:xfrm>
          <a:off x="4872038" y="4076700"/>
          <a:ext cx="1736725" cy="915988"/>
        </p:xfrm>
        <a:graphic>
          <a:graphicData uri="http://schemas.openxmlformats.org/presentationml/2006/ole">
            <mc:AlternateContent xmlns:mc="http://schemas.openxmlformats.org/markup-compatibility/2006">
              <mc:Choice xmlns:v="urn:schemas-microsoft-com:vml" Requires="v">
                <p:oleObj spid="_x0000_s3076" name="" r:id="rId2" imgW="635000" imgH="330200" progId="Equation.DSMT4">
                  <p:embed/>
                </p:oleObj>
              </mc:Choice>
              <mc:Fallback>
                <p:oleObj name="" r:id="rId2" imgW="635000" imgH="330200" progId="Equation.DSMT4">
                  <p:embed/>
                  <p:pic>
                    <p:nvPicPr>
                      <p:cNvPr id="0" name="图片 3075"/>
                      <p:cNvPicPr/>
                      <p:nvPr/>
                    </p:nvPicPr>
                    <p:blipFill>
                      <a:blip r:embed="rId3"/>
                      <a:stretch>
                        <a:fillRect/>
                      </a:stretch>
                    </p:blipFill>
                    <p:spPr>
                      <a:xfrm>
                        <a:off x="4872038" y="4076700"/>
                        <a:ext cx="1736725" cy="9159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10">
                                            <p:txEl>
                                              <p:charRg st="0"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510">
                                            <p:txEl>
                                              <p:charRg st="5" end="5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510">
                                            <p:txEl>
                                              <p:charRg st="56" end="7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ln/>
        </p:spPr>
        <p:txBody>
          <a:bodyPr vert="horz" wrap="square" lIns="91440" tIns="45720" rIns="91440" bIns="45720" anchor="ctr" anchorCtr="0"/>
          <a:p>
            <a:pPr eaLnBrk="1" hangingPunct="1"/>
            <a:r>
              <a:rPr lang="en-US" altLang="zh-CN" dirty="0">
                <a:ea typeface="宋体" panose="02010600030101010101" pitchFamily="2" charset="-122"/>
              </a:rPr>
              <a:t>1.1.1 </a:t>
            </a:r>
            <a:r>
              <a:rPr lang="zh-CN" altLang="en-US" dirty="0">
                <a:ea typeface="宋体" panose="02010600030101010101" pitchFamily="2" charset="-122"/>
              </a:rPr>
              <a:t>函数优化问题</a:t>
            </a:r>
            <a:endParaRPr lang="en-US" altLang="zh-CN" dirty="0">
              <a:ea typeface="宋体" panose="02010600030101010101" pitchFamily="2" charset="-122"/>
            </a:endParaRPr>
          </a:p>
        </p:txBody>
      </p:sp>
      <p:sp>
        <p:nvSpPr>
          <p:cNvPr id="9219"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9220"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9221"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9222" name="内容占位符 11"/>
          <p:cNvSpPr>
            <a:spLocks noGrp="1"/>
          </p:cNvSpPr>
          <p:nvPr>
            <p:ph idx="1"/>
          </p:nvPr>
        </p:nvSpPr>
        <p:spPr>
          <a:xfrm>
            <a:off x="1809750" y="990600"/>
            <a:ext cx="8501063" cy="5318125"/>
          </a:xfrm>
          <a:ln/>
        </p:spPr>
        <p:txBody>
          <a:bodyPr vert="horz" wrap="square" lIns="91440" tIns="45720" rIns="91440" bIns="45720" anchor="t" anchorCtr="0"/>
          <a:p>
            <a:r>
              <a:rPr lang="zh-CN" altLang="en-US" dirty="0">
                <a:ea typeface="宋体" panose="02010600030101010101" pitchFamily="2" charset="-122"/>
              </a:rPr>
              <a:t>很多科学实验参数配置和工农业生产实践都需要面临这种类型的最优化问题</a:t>
            </a:r>
            <a:endParaRPr lang="zh-CN" altLang="en-US" dirty="0">
              <a:ea typeface="宋体" panose="02010600030101010101" pitchFamily="2" charset="-122"/>
            </a:endParaRPr>
          </a:p>
          <a:p>
            <a:pPr lvl="1"/>
            <a:r>
              <a:rPr lang="zh-CN" altLang="en-US" b="1" dirty="0">
                <a:ea typeface="宋体" panose="02010600030101010101" pitchFamily="2" charset="-122"/>
              </a:rPr>
              <a:t>例如设计神经网络的过程中，需要确定神经元节点间的网络连接权重，从而使得网络性能达到最优</a:t>
            </a:r>
            <a:endParaRPr lang="zh-CN" altLang="en-US" b="1" dirty="0">
              <a:ea typeface="宋体" panose="02010600030101010101" pitchFamily="2" charset="-122"/>
            </a:endParaRPr>
          </a:p>
          <a:p>
            <a:r>
              <a:rPr lang="zh-CN" altLang="en-US" dirty="0">
                <a:ea typeface="宋体" panose="02010600030101010101" pitchFamily="2" charset="-122"/>
              </a:rPr>
              <a:t>在这种问题中，需要优化的变量的取值是某个连续区间上的值，是一个实数。各个决策变量之间可能是独立的，也可能是相互关联、相互制约的，它们的取值组合构成了问题的一个解</a:t>
            </a:r>
            <a:endParaRPr lang="zh-CN" altLang="en-US" dirty="0">
              <a:ea typeface="宋体" panose="02010600030101010101" pitchFamily="2" charset="-122"/>
            </a:endParaRPr>
          </a:p>
          <a:p>
            <a:r>
              <a:rPr lang="zh-CN" altLang="en-US" dirty="0">
                <a:ea typeface="宋体" panose="02010600030101010101" pitchFamily="2" charset="-122"/>
              </a:rPr>
              <a:t>由于决策变量是连续值，因此对每个变量进行枚举是不可能的。在这种情况下，必须借助最优化方法对问题进行求解</a:t>
            </a:r>
            <a:endParaRPr lang="zh-CN" altLang="en-US" sz="3200" dirty="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1.1.2 </a:t>
            </a:r>
            <a:r>
              <a:rPr lang="zh-CN" altLang="en-US" sz="3800" dirty="0">
                <a:ea typeface="宋体" panose="02010600030101010101" pitchFamily="2" charset="-122"/>
              </a:rPr>
              <a:t>组合优化问题</a:t>
            </a:r>
            <a:endParaRPr lang="en-US" altLang="zh-CN" sz="3800" dirty="0">
              <a:ea typeface="宋体" panose="02010600030101010101" pitchFamily="2" charset="-122"/>
            </a:endParaRPr>
          </a:p>
        </p:txBody>
      </p:sp>
      <p:sp>
        <p:nvSpPr>
          <p:cNvPr id="10243"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0244"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0245"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0246" name="内容占位符 6"/>
          <p:cNvSpPr>
            <a:spLocks noGrp="1"/>
          </p:cNvSpPr>
          <p:nvPr>
            <p:ph idx="1"/>
          </p:nvPr>
        </p:nvSpPr>
        <p:spPr>
          <a:xfrm>
            <a:off x="1200150" y="836613"/>
            <a:ext cx="10080625" cy="5334000"/>
          </a:xfrm>
          <a:ln/>
        </p:spPr>
        <p:txBody>
          <a:bodyPr vert="horz" wrap="square" lIns="91440" tIns="45720" rIns="91440" bIns="45720" anchor="t" anchorCtr="0"/>
          <a:p>
            <a:pPr>
              <a:lnSpc>
                <a:spcPct val="150000"/>
              </a:lnSpc>
            </a:pPr>
            <a:r>
              <a:rPr lang="zh-CN" altLang="en-US" dirty="0">
                <a:ea typeface="宋体" panose="02010600030101010101" pitchFamily="2" charset="-122"/>
              </a:rPr>
              <a:t>组合优化问题的决策变量是离散取值的</a:t>
            </a:r>
            <a:endParaRPr lang="zh-CN" altLang="en-US" dirty="0">
              <a:ea typeface="宋体" panose="02010600030101010101" pitchFamily="2" charset="-122"/>
            </a:endParaRPr>
          </a:p>
          <a:p>
            <a:pPr lvl="1">
              <a:lnSpc>
                <a:spcPct val="150000"/>
              </a:lnSpc>
            </a:pPr>
            <a:r>
              <a:rPr lang="zh-CN" altLang="en-US" b="1" dirty="0">
                <a:ea typeface="宋体" panose="02010600030101010101" pitchFamily="2" charset="-122"/>
              </a:rPr>
              <a:t>例如整数规划问题，</a:t>
            </a:r>
            <a:r>
              <a:rPr lang="en-US" altLang="zh-CN" b="1" dirty="0">
                <a:ea typeface="宋体" panose="02010600030101010101" pitchFamily="2" charset="-122"/>
              </a:rPr>
              <a:t>0-1</a:t>
            </a:r>
            <a:r>
              <a:rPr lang="zh-CN" altLang="en-US" b="1" dirty="0">
                <a:ea typeface="宋体" panose="02010600030101010101" pitchFamily="2" charset="-122"/>
              </a:rPr>
              <a:t>规划问题等等</a:t>
            </a:r>
            <a:endParaRPr lang="zh-CN" altLang="en-US" b="1" dirty="0">
              <a:ea typeface="宋体" panose="02010600030101010101" pitchFamily="2" charset="-122"/>
            </a:endParaRPr>
          </a:p>
          <a:p>
            <a:pPr>
              <a:lnSpc>
                <a:spcPct val="150000"/>
              </a:lnSpc>
            </a:pPr>
            <a:r>
              <a:rPr lang="zh-CN" altLang="en-US" dirty="0">
                <a:ea typeface="宋体" panose="02010600030101010101" pitchFamily="2" charset="-122"/>
              </a:rPr>
              <a:t>很多离散组合优化问题都是从运筹学（</a:t>
            </a:r>
            <a:r>
              <a:rPr lang="en-US" altLang="zh-CN" dirty="0">
                <a:ea typeface="宋体" panose="02010600030101010101" pitchFamily="2" charset="-122"/>
              </a:rPr>
              <a:t>Operations Research</a:t>
            </a:r>
            <a:r>
              <a:rPr lang="zh-CN" altLang="en-US" dirty="0">
                <a:ea typeface="宋体" panose="02010600030101010101" pitchFamily="2" charset="-122"/>
              </a:rPr>
              <a:t>，</a:t>
            </a:r>
            <a:r>
              <a:rPr lang="en-US" altLang="zh-CN" dirty="0">
                <a:ea typeface="宋体" panose="02010600030101010101" pitchFamily="2" charset="-122"/>
              </a:rPr>
              <a:t>OR</a:t>
            </a:r>
            <a:r>
              <a:rPr lang="zh-CN" altLang="en-US" dirty="0">
                <a:ea typeface="宋体" panose="02010600030101010101" pitchFamily="2" charset="-122"/>
              </a:rPr>
              <a:t>）中演化出来的</a:t>
            </a:r>
            <a:endParaRPr lang="zh-CN" altLang="en-US" dirty="0">
              <a:ea typeface="宋体" panose="02010600030101010101" pitchFamily="2" charset="-122"/>
            </a:endParaRPr>
          </a:p>
          <a:p>
            <a:pPr>
              <a:lnSpc>
                <a:spcPct val="150000"/>
              </a:lnSpc>
            </a:pPr>
            <a:r>
              <a:rPr lang="zh-CN" altLang="en-US" dirty="0">
                <a:ea typeface="宋体" panose="02010600030101010101" pitchFamily="2" charset="-122"/>
              </a:rPr>
              <a:t>组合优化其所研究的问题涉及到信息技术、经济管理、工业工程、交通运输、通信网络等众多领域，在科学研究和生产实践中都起着重要的作用</a:t>
            </a:r>
            <a:endParaRPr lang="en-US" altLang="zh-CN" dirty="0">
              <a:ea typeface="宋体" panose="02010600030101010101" pitchFamily="2" charset="-122"/>
            </a:endParaRPr>
          </a:p>
          <a:p>
            <a:pPr>
              <a:lnSpc>
                <a:spcPct val="150000"/>
              </a:lnSpc>
              <a:buNone/>
            </a:pPr>
            <a:endParaRPr lang="zh-CN" altLang="en-US" dirty="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idx="4294967295"/>
          </p:nvPr>
        </p:nvSpPr>
        <p:spPr>
          <a:ln/>
        </p:spPr>
        <p:txBody>
          <a:bodyPr vert="horz" wrap="square" lIns="91440" tIns="45720" rIns="91440" bIns="45720" anchor="ctr" anchorCtr="0"/>
          <a:p>
            <a:pPr eaLnBrk="1" hangingPunct="1"/>
            <a:r>
              <a:rPr lang="en-US" altLang="zh-CN" sz="3800" dirty="0">
                <a:ea typeface="宋体" panose="02010600030101010101" pitchFamily="2" charset="-122"/>
              </a:rPr>
              <a:t>1.1.2 </a:t>
            </a:r>
            <a:r>
              <a:rPr lang="zh-CN" altLang="en-US" sz="3800" dirty="0">
                <a:ea typeface="宋体" panose="02010600030101010101" pitchFamily="2" charset="-122"/>
              </a:rPr>
              <a:t>组合优化问题</a:t>
            </a:r>
            <a:endParaRPr lang="en-US" altLang="zh-CN" sz="3800" dirty="0">
              <a:ea typeface="宋体" panose="02010600030101010101" pitchFamily="2" charset="-122"/>
            </a:endParaRPr>
          </a:p>
        </p:txBody>
      </p:sp>
      <p:sp>
        <p:nvSpPr>
          <p:cNvPr id="11267" name="Rectangle 2"/>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1268" name="Rectangle 4"/>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11269" name="Rectangle 6"/>
          <p:cNvSpPr/>
          <p:nvPr/>
        </p:nvSpPr>
        <p:spPr>
          <a:xfrm>
            <a:off x="1524000" y="-184150"/>
            <a:ext cx="184150" cy="3683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stStyle>
          <a:p>
            <a:pPr marL="0" lvl="0" indent="0" eaLnBrk="1" hangingPunct="1">
              <a:spcBef>
                <a:spcPct val="0"/>
              </a:spcBef>
              <a:buClrTx/>
              <a:buFontTx/>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7" name="内容占位符 6"/>
          <p:cNvSpPr>
            <a:spLocks noGrp="1"/>
          </p:cNvSpPr>
          <p:nvPr>
            <p:ph idx="1"/>
          </p:nvPr>
        </p:nvSpPr>
        <p:spPr>
          <a:xfrm>
            <a:off x="406400" y="866775"/>
            <a:ext cx="10871200" cy="14398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Char char="v"/>
              <a:defRPr/>
            </a:pPr>
            <a:r>
              <a:rPr kumimoji="0" lang="zh-CN" altLang="en-US" sz="36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rPr>
              <a:t>经典组合优化问题：</a:t>
            </a:r>
            <a:endParaRPr kumimoji="0" lang="en-US" altLang="zh-CN" sz="36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zh-CN" altLang="en-US" sz="32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rPr>
              <a:t>旅行商问题</a:t>
            </a:r>
            <a:r>
              <a:rPr kumimoji="0" lang="zh-CN" altLang="en-US"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rPr>
              <a:t>（</a:t>
            </a:r>
            <a:r>
              <a:rPr kumimoji="0"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rPr>
              <a:t>Traveling Salesman Problem</a:t>
            </a:r>
            <a:r>
              <a:rPr kumimoji="0" lang="zh-CN" altLang="en-US"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rPr>
              <a:t>，</a:t>
            </a:r>
            <a:r>
              <a:rPr kumimoji="0"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rPr>
              <a:t>TSP</a:t>
            </a:r>
            <a:r>
              <a:rPr kumimoji="0" lang="zh-CN" altLang="en-US"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rPr>
              <a:t>）</a:t>
            </a:r>
            <a:endParaRPr kumimoji="0" lang="en-US" altLang="zh-CN" sz="32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endParaRPr kumimoji="0" lang="zh-CN" altLang="en-US" sz="3600" b="1" i="0" u="none" strike="noStrike" kern="0" cap="none" spc="0" normalizeH="0" baseline="0" noProof="0" dirty="0">
              <a:ln>
                <a:noFill/>
              </a:ln>
              <a:solidFill>
                <a:schemeClr val="accent1"/>
              </a:solidFill>
              <a:effectLst/>
              <a:uLnTx/>
              <a:uFillTx/>
              <a:latin typeface="+mn-lt"/>
              <a:ea typeface="宋体" panose="02010600030101010101" pitchFamily="2" charset="-122"/>
              <a:cs typeface="+mn-cs"/>
            </a:endParaRPr>
          </a:p>
        </p:txBody>
      </p:sp>
      <p:pic>
        <p:nvPicPr>
          <p:cNvPr id="52232" name="Picture 8" descr="https://gimg2.baidu.com/image_search/src=http%3A%2F%2Fpic1.zhimg.com%2Fv2-92ddc593c20d1fbb1dc4e38d0eb1d301_b.gif&amp;refer=http%3A%2F%2Fpic1.zhimg.com&amp;app=2002&amp;size=f9999,10000&amp;q=a80&amp;n=0&amp;g=0n&amp;fmt=auto?sec=1664274173&amp;t=fa979215d8fdad76587a823311df3bac"/>
          <p:cNvPicPr>
            <a:picLocks noChangeAspect="1"/>
          </p:cNvPicPr>
          <p:nvPr/>
        </p:nvPicPr>
        <p:blipFill>
          <a:blip r:embed="rId1"/>
          <a:stretch>
            <a:fillRect/>
          </a:stretch>
        </p:blipFill>
        <p:spPr>
          <a:xfrm>
            <a:off x="769938" y="2636838"/>
            <a:ext cx="3297237" cy="3238500"/>
          </a:xfrm>
          <a:prstGeom prst="rect">
            <a:avLst/>
          </a:prstGeom>
          <a:noFill/>
          <a:ln w="9525">
            <a:noFill/>
          </a:ln>
        </p:spPr>
      </p:pic>
      <p:pic>
        <p:nvPicPr>
          <p:cNvPr id="52234" name="Picture 10" descr="https://gimg2.baidu.com/image_search/src=http%3A%2F%2Fupload-images.jianshu.io%2Fupload_images%2F4734220-06877b2420473525.gif%3FimageMogr2%2Fauto-orient%2Fstrip&amp;refer=http%3A%2F%2Fupload-images.jianshu.io&amp;app=2002&amp;size=f9999,10000&amp;q=a80&amp;n=0&amp;g=0n&amp;fmt=auto?sec=1664274303&amp;t=1fea070576e9636e3668601ebdecea7d"/>
          <p:cNvPicPr>
            <a:picLocks noChangeAspect="1"/>
          </p:cNvPicPr>
          <p:nvPr/>
        </p:nvPicPr>
        <p:blipFill>
          <a:blip r:embed="rId2"/>
          <a:stretch>
            <a:fillRect/>
          </a:stretch>
        </p:blipFill>
        <p:spPr>
          <a:xfrm>
            <a:off x="6240463" y="2146300"/>
            <a:ext cx="5275262" cy="42211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rPr>
              <a:t>www.themegallery.com</a:t>
            </a:r>
            <a:endParaRPr kumimoji="0" lang="en-US" altLang="zh-CN" sz="1000" b="1"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txBox="1">
            <a:spLocks noGrp="1"/>
          </p:cNvSpPr>
          <p:nvPr>
            <p:ph type="ftr" sz="quarter" idx="11"/>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Company</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rPr>
              <a:t> Logo</a:t>
            </a:r>
            <a:endParaRPr kumimoji="0" lang="en-US" altLang="zh-CN" sz="1400" b="1" i="0" u="none" strike="noStrike" kern="1200" cap="none" spc="0" normalizeH="0" baseline="0" noProof="0">
              <a:ln>
                <a:noFill/>
              </a:ln>
              <a:solidFill>
                <a:schemeClr val="bg1"/>
              </a:solidFill>
              <a:effectLst/>
              <a:uLnTx/>
              <a:uFillTx/>
              <a:latin typeface="+mn-lt"/>
              <a:ea typeface="宋体" panose="02010600030101010101" pitchFamily="2" charset="-122"/>
              <a:cs typeface="+mn-cs"/>
            </a:endParaRPr>
          </a:p>
        </p:txBody>
      </p:sp>
      <p:sp>
        <p:nvSpPr>
          <p:cNvPr id="4" name="内容占位符 6"/>
          <p:cNvSpPr txBox="1"/>
          <p:nvPr/>
        </p:nvSpPr>
        <p:spPr bwMode="auto">
          <a:xfrm>
            <a:off x="550863" y="908050"/>
            <a:ext cx="10871200"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r>
              <a:rPr kumimoji="0" lang="en-US" altLang="zh-CN" sz="32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0-1</a:t>
            </a:r>
            <a:r>
              <a:rPr kumimoji="0" lang="zh-CN" altLang="en-US" sz="32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背包问题</a:t>
            </a:r>
            <a:r>
              <a:rPr kumimoji="0" lang="zh-CN" altLang="en-US"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Zero/one Knapsack Problem</a:t>
            </a:r>
            <a:r>
              <a:rPr kumimoji="0" lang="zh-CN" altLang="en-US"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ZKP/0-1KP/KP</a:t>
            </a:r>
            <a:r>
              <a:rPr kumimoji="0" lang="zh-CN" altLang="en-US"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2293" name="图片 4"/>
          <p:cNvPicPr>
            <a:picLocks noChangeAspect="1"/>
          </p:cNvPicPr>
          <p:nvPr/>
        </p:nvPicPr>
        <p:blipFill>
          <a:blip r:embed="rId1"/>
          <a:stretch>
            <a:fillRect/>
          </a:stretch>
        </p:blipFill>
        <p:spPr>
          <a:xfrm>
            <a:off x="2208213" y="1768475"/>
            <a:ext cx="7059612" cy="44973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charRg st="0" end="48"/>
                                            </p:txEl>
                                          </p:spTgt>
                                        </p:tgtEl>
                                        <p:attrNameLst>
                                          <p:attrName>style.visibility</p:attrName>
                                        </p:attrNameLst>
                                      </p:cBhvr>
                                      <p:to>
                                        <p:strVal val="visible"/>
                                      </p:to>
                                    </p:set>
                                    <p:anim calcmode="lin" valueType="num">
                                      <p:cBhvr>
                                        <p:cTn id="7" dur="500" fill="hold"/>
                                        <p:tgtEl>
                                          <p:spTgt spid="4">
                                            <p:txEl>
                                              <p:charRg st="0" end="48"/>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charRg st="0" end="48"/>
                                            </p:txEl>
                                          </p:spTgt>
                                        </p:tgtEl>
                                        <p:attrNameLst>
                                          <p:attrName>ppt_y</p:attrName>
                                        </p:attrNameLst>
                                      </p:cBhvr>
                                      <p:tavLst>
                                        <p:tav tm="0">
                                          <p:val>
                                            <p:strVal val="#ppt_y"/>
                                          </p:val>
                                        </p:tav>
                                        <p:tav tm="100000">
                                          <p:val>
                                            <p:strVal val="#ppt_y"/>
                                          </p:val>
                                        </p:tav>
                                      </p:tavLst>
                                    </p:anim>
                                    <p:anim calcmode="lin" valueType="num">
                                      <p:cBhvr>
                                        <p:cTn id="9" dur="500" fill="hold"/>
                                        <p:tgtEl>
                                          <p:spTgt spid="4">
                                            <p:txEl>
                                              <p:charRg st="0" end="4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charRg st="0" end="4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charRg st="0" end="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345e2b08-ed9d-452a-a25a-e426e5d1fe87"/>
  <p:tag name="COMMONDATA" val="eyJoZGlkIjoiYzA3ODk1ODg1NjliNjNiYzNmYzQyMTVlYmUyYjI4MTcifQ=="/>
</p:tagLst>
</file>

<file path=ppt/theme/theme1.xml><?xml version="1.0" encoding="utf-8"?>
<a:theme xmlns:a="http://schemas.openxmlformats.org/drawingml/2006/main" name="028TGp_edu_school_gr_v3">
  <a:themeElements>
    <a:clrScheme name="Default Design 2">
      <a:dk1>
        <a:srgbClr val="666699"/>
      </a:dk1>
      <a:lt1>
        <a:srgbClr val="FFFFFF"/>
      </a:lt1>
      <a:dk2>
        <a:srgbClr val="000000"/>
      </a:dk2>
      <a:lt2>
        <a:srgbClr val="DDDDDD"/>
      </a:lt2>
      <a:accent1>
        <a:srgbClr val="43A167"/>
      </a:accent1>
      <a:accent2>
        <a:srgbClr val="DF6C1D"/>
      </a:accent2>
      <a:accent3>
        <a:srgbClr val="FFFFFF"/>
      </a:accent3>
      <a:accent4>
        <a:srgbClr val="565682"/>
      </a:accent4>
      <a:accent5>
        <a:srgbClr val="B0CDB8"/>
      </a:accent5>
      <a:accent6>
        <a:srgbClr val="CA6119"/>
      </a:accent6>
      <a:hlink>
        <a:srgbClr val="3197BB"/>
      </a:hlink>
      <a:folHlink>
        <a:srgbClr val="878FA5"/>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1D528D"/>
        </a:dk1>
        <a:lt1>
          <a:srgbClr val="FFFFFF"/>
        </a:lt1>
        <a:dk2>
          <a:srgbClr val="000000"/>
        </a:dk2>
        <a:lt2>
          <a:srgbClr val="DDDDDD"/>
        </a:lt2>
        <a:accent1>
          <a:srgbClr val="0099CC"/>
        </a:accent1>
        <a:accent2>
          <a:srgbClr val="FF9900"/>
        </a:accent2>
        <a:accent3>
          <a:srgbClr val="FFFFFF"/>
        </a:accent3>
        <a:accent4>
          <a:srgbClr val="174578"/>
        </a:accent4>
        <a:accent5>
          <a:srgbClr val="AACAE2"/>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666699"/>
        </a:dk1>
        <a:lt1>
          <a:srgbClr val="FFFFFF"/>
        </a:lt1>
        <a:dk2>
          <a:srgbClr val="000000"/>
        </a:dk2>
        <a:lt2>
          <a:srgbClr val="DDDDDD"/>
        </a:lt2>
        <a:accent1>
          <a:srgbClr val="43A167"/>
        </a:accent1>
        <a:accent2>
          <a:srgbClr val="DF6C1D"/>
        </a:accent2>
        <a:accent3>
          <a:srgbClr val="FFFFFF"/>
        </a:accent3>
        <a:accent4>
          <a:srgbClr val="565682"/>
        </a:accent4>
        <a:accent5>
          <a:srgbClr val="B0CDB8"/>
        </a:accent5>
        <a:accent6>
          <a:srgbClr val="CA6119"/>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Default Design 3">
        <a:dk1>
          <a:srgbClr val="29698D"/>
        </a:dk1>
        <a:lt1>
          <a:srgbClr val="FFFFFF"/>
        </a:lt1>
        <a:dk2>
          <a:srgbClr val="000000"/>
        </a:dk2>
        <a:lt2>
          <a:srgbClr val="D6E1E2"/>
        </a:lt2>
        <a:accent1>
          <a:srgbClr val="FF9966"/>
        </a:accent1>
        <a:accent2>
          <a:srgbClr val="9999FF"/>
        </a:accent2>
        <a:accent3>
          <a:srgbClr val="FFFFFF"/>
        </a:accent3>
        <a:accent4>
          <a:srgbClr val="215978"/>
        </a:accent4>
        <a:accent5>
          <a:srgbClr val="FFCAB8"/>
        </a:accent5>
        <a:accent6>
          <a:srgbClr val="8A8AE7"/>
        </a:accent6>
        <a:hlink>
          <a:srgbClr val="00CC99"/>
        </a:hlink>
        <a:folHlink>
          <a:srgbClr val="4E7DD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028TGp_edu_school_gr_v3</Template>
  <TotalTime>0</TotalTime>
  <Words>5137</Words>
  <Application>WPS 演示</Application>
  <PresentationFormat>宽屏</PresentationFormat>
  <Paragraphs>653</Paragraphs>
  <Slides>36</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36</vt:i4>
      </vt:variant>
    </vt:vector>
  </HeadingPairs>
  <TitlesOfParts>
    <vt:vector size="50" baseType="lpstr">
      <vt:lpstr>Arial</vt:lpstr>
      <vt:lpstr>宋体</vt:lpstr>
      <vt:lpstr>Wingdings</vt:lpstr>
      <vt:lpstr>Verdana</vt:lpstr>
      <vt:lpstr>Calibri</vt:lpstr>
      <vt:lpstr>微软雅黑</vt:lpstr>
      <vt:lpstr>黑体</vt:lpstr>
      <vt:lpstr>Symbol</vt:lpstr>
      <vt:lpstr>Times New Roman</vt:lpstr>
      <vt:lpstr>Arial Unicode MS</vt:lpstr>
      <vt:lpstr>028TGp_edu_school_gr_v3</vt:lpstr>
      <vt:lpstr>Equation.DSMT4</vt:lpstr>
      <vt:lpstr>Equation.3</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sysu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蚁群优化算法</dc:title>
  <dc:creator>小希</dc:creator>
  <cp:lastModifiedBy>浊酒杯</cp:lastModifiedBy>
  <cp:revision>180</cp:revision>
  <dcterms:created xsi:type="dcterms:W3CDTF">2010-01-26T01:23:36Z</dcterms:created>
  <dcterms:modified xsi:type="dcterms:W3CDTF">2023-01-09T14:20:54Z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6AE7ED5A4BA74406BBD911DE668027F3</vt:lpwstr>
  </property>
  <property fmtid="{D5CDD505-2E9C-101B-9397-08002B2CF9AE}" pid="3" name="KSOProductBuildVer">
    <vt:lpwstr>2052-11.1.0.12980</vt:lpwstr>
  </property>
</Properties>
</file>